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79" r:id="rId2"/>
  </p:sldMasterIdLst>
  <p:notesMasterIdLst>
    <p:notesMasterId r:id="rId27"/>
  </p:notesMasterIdLst>
  <p:handoutMasterIdLst>
    <p:handoutMasterId r:id="rId28"/>
  </p:handoutMasterIdLst>
  <p:sldIdLst>
    <p:sldId id="3426" r:id="rId3"/>
    <p:sldId id="3646" r:id="rId4"/>
    <p:sldId id="3642" r:id="rId5"/>
    <p:sldId id="3596" r:id="rId6"/>
    <p:sldId id="3659" r:id="rId7"/>
    <p:sldId id="3660" r:id="rId8"/>
    <p:sldId id="3661" r:id="rId9"/>
    <p:sldId id="3662" r:id="rId10"/>
    <p:sldId id="3664" r:id="rId11"/>
    <p:sldId id="3665" r:id="rId12"/>
    <p:sldId id="3666" r:id="rId13"/>
    <p:sldId id="3667" r:id="rId14"/>
    <p:sldId id="3668" r:id="rId15"/>
    <p:sldId id="3669" r:id="rId16"/>
    <p:sldId id="3670" r:id="rId17"/>
    <p:sldId id="3671" r:id="rId18"/>
    <p:sldId id="3672" r:id="rId19"/>
    <p:sldId id="3674" r:id="rId20"/>
    <p:sldId id="3675" r:id="rId21"/>
    <p:sldId id="3676" r:id="rId22"/>
    <p:sldId id="3678" r:id="rId23"/>
    <p:sldId id="3679" r:id="rId24"/>
    <p:sldId id="3680" r:id="rId25"/>
    <p:sldId id="3673" r:id="rId26"/>
  </p:sldIdLst>
  <p:sldSz cx="10440988" cy="7308850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724E39-A602-4F68-9D58-B1E30C6B6FDD}">
          <p14:sldIdLst>
            <p14:sldId id="3426"/>
            <p14:sldId id="3646"/>
            <p14:sldId id="3642"/>
            <p14:sldId id="3596"/>
            <p14:sldId id="3659"/>
            <p14:sldId id="3660"/>
            <p14:sldId id="3661"/>
            <p14:sldId id="3662"/>
            <p14:sldId id="3664"/>
            <p14:sldId id="3665"/>
            <p14:sldId id="3666"/>
            <p14:sldId id="3667"/>
            <p14:sldId id="3668"/>
            <p14:sldId id="3669"/>
            <p14:sldId id="3670"/>
            <p14:sldId id="3671"/>
            <p14:sldId id="3672"/>
            <p14:sldId id="3674"/>
            <p14:sldId id="3675"/>
            <p14:sldId id="3676"/>
            <p14:sldId id="3678"/>
            <p14:sldId id="3679"/>
            <p14:sldId id="3680"/>
            <p14:sldId id="36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E9E8F0"/>
    <a:srgbClr val="3333CC"/>
    <a:srgbClr val="6666FF"/>
    <a:srgbClr val="6BFA32"/>
    <a:srgbClr val="B03C76"/>
    <a:srgbClr val="B7B7FF"/>
    <a:srgbClr val="7D2B54"/>
    <a:srgbClr val="DDDDDD"/>
    <a:srgbClr val="CED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6" autoAdjust="0"/>
    <p:restoredTop sz="98564" autoAdjust="0"/>
  </p:normalViewPr>
  <p:slideViewPr>
    <p:cSldViewPr showGuides="1">
      <p:cViewPr>
        <p:scale>
          <a:sx n="100" d="100"/>
          <a:sy n="100" d="100"/>
        </p:scale>
        <p:origin x="-1332" y="-96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 showGuides="1">
      <p:cViewPr varScale="1">
        <p:scale>
          <a:sx n="73" d="100"/>
          <a:sy n="73" d="100"/>
        </p:scale>
        <p:origin x="-1998" y="-96"/>
      </p:cViewPr>
      <p:guideLst>
        <p:guide orient="horz" pos="3132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992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90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3" y="4721106"/>
            <a:ext cx="5447675" cy="44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27" tIns="45914" rIns="91827" bIns="45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55305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76288" y="657225"/>
            <a:ext cx="1090612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312150" y="231775"/>
            <a:ext cx="1827213" cy="382588"/>
          </a:xfrm>
          <a:prstGeom prst="rect">
            <a:avLst/>
          </a:prstGeom>
          <a:solidFill>
            <a:srgbClr val="E30F32"/>
          </a:solidFill>
        </p:spPr>
        <p:txBody>
          <a:bodyPr lIns="0" tIns="0" rIns="0" bIns="0"/>
          <a:lstStyle/>
          <a:p>
            <a:pPr>
              <a:defRPr/>
            </a:pPr>
            <a:endParaRPr lang="ko-KR" altLang="en-US" sz="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28743" y="1008351"/>
            <a:ext cx="9396890" cy="727501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D779707D-6BB7-4C8F-A0D6-4B750CF8354A}" type="slidenum">
              <a:rPr lang="ko-KR" altLang="en-US" sz="900" b="1"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29" r:id="rId2"/>
    <p:sldLayoutId id="2147484330" r:id="rId3"/>
    <p:sldLayoutId id="2147484331" r:id="rId4"/>
    <p:sldLayoutId id="2147484332" r:id="rId5"/>
    <p:sldLayoutId id="2147484339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8" descr="1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214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6318" tIns="56318" rIns="56318" bIns="56318" anchor="ctr"/>
          <a:lstStyle/>
          <a:p>
            <a:pPr defTabSz="954088" eaLnBrk="0" latinLnBrk="0" hangingPunct="0">
              <a:defRPr/>
            </a:pPr>
            <a:endParaRPr kumimoji="0" lang="en-GB" altLang="ko-KR" sz="1200" b="1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EABB69BB-C40E-433D-BF15-62F6E2354879}" type="slidenum">
              <a:rPr lang="ko-KR" altLang="en-US" sz="9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34" r:id="rId2"/>
    <p:sldLayoutId id="2147484335" r:id="rId3"/>
    <p:sldLayoutId id="2147484336" r:id="rId4"/>
    <p:sldLayoutId id="2147484337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www.youtube.com/watch?v=hGlH-An8JF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990" y="2250269"/>
            <a:ext cx="9145016" cy="1944216"/>
          </a:xfrm>
        </p:spPr>
        <p:txBody>
          <a:bodyPr/>
          <a:lstStyle/>
          <a:p>
            <a:pPr algn="ctr"/>
            <a:r>
              <a:rPr lang="en-US" altLang="ko-KR" sz="6000" dirty="0" smtClean="0">
                <a:latin typeface="+mn-ea"/>
                <a:ea typeface="+mn-ea"/>
              </a:rPr>
              <a:t>VMware</a:t>
            </a:r>
            <a:br>
              <a:rPr lang="en-US" altLang="ko-KR" sz="6000" dirty="0" smtClean="0">
                <a:latin typeface="+mn-ea"/>
                <a:ea typeface="+mn-ea"/>
              </a:rPr>
            </a:br>
            <a:r>
              <a:rPr lang="en-US" altLang="ko-KR" sz="6000" dirty="0" smtClean="0">
                <a:latin typeface="+mn-ea"/>
                <a:ea typeface="+mn-ea"/>
              </a:rPr>
              <a:t>Power Management</a:t>
            </a:r>
            <a:endParaRPr lang="ko-KR" altLang="en-US" sz="60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96258" y="4914565"/>
            <a:ext cx="4176464" cy="576262"/>
          </a:xfrm>
        </p:spPr>
        <p:txBody>
          <a:bodyPr/>
          <a:lstStyle/>
          <a:p>
            <a:pPr algn="ctr"/>
            <a:r>
              <a:rPr lang="ko-KR" altLang="en-US" sz="2400" dirty="0" smtClean="0">
                <a:latin typeface="+mn-ea"/>
              </a:rPr>
              <a:t>보라매</a:t>
            </a:r>
            <a:r>
              <a:rPr lang="en-US" altLang="ko-KR" sz="2400" dirty="0" smtClean="0">
                <a:latin typeface="+mn-ea"/>
              </a:rPr>
              <a:t>NOC – </a:t>
            </a:r>
            <a:r>
              <a:rPr lang="ko-KR" altLang="en-US" sz="2400" dirty="0" smtClean="0">
                <a:latin typeface="+mn-ea"/>
              </a:rPr>
              <a:t>가상화</a:t>
            </a:r>
            <a:r>
              <a:rPr lang="en-US" altLang="ko-KR" sz="2400" dirty="0" smtClean="0">
                <a:latin typeface="+mn-ea"/>
              </a:rPr>
              <a:t>WG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2-6.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>
                <a:latin typeface="맑은 고딕" pitchFamily="50" charset="-127"/>
                <a:ea typeface="맑은 고딕" pitchFamily="50" charset="-127"/>
              </a:rPr>
              <a:t>Energy/Performance Bias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프로세서의 전력과 성능을 최적화 하기 위한 프로세서의 서브시스템을 설정선택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it-IT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Maximum Performance : </a:t>
            </a:r>
            <a:r>
              <a:rPr lang="ko-KR" altLang="en-US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최고 성능과 낮은 지연시간 제공</a:t>
            </a:r>
            <a:r>
              <a:rPr lang="it-IT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it-IT" altLang="ko-KR" sz="1600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it-IT" altLang="ko-KR" sz="1600" kern="0" dirty="0" smtClean="0">
                <a:latin typeface="맑은 고딕" pitchFamily="50" charset="-127"/>
                <a:ea typeface="맑은 고딕" pitchFamily="50" charset="-127"/>
              </a:rPr>
              <a:t>Balanced Performanced(default) :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대부분의 환경에서 추천되는 전력 효율 최적화 제공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Balanced Power : 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사용율에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기초하여 전력효율 최적화 제공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 Savings Mode :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성능보다 전력소비 절약을 제공</a:t>
            </a:r>
            <a:r>
              <a:rPr lang="it-IT" altLang="ko-KR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03970" y="3376144"/>
            <a:ext cx="943304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Maximum Memory Bus Frequency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설치된 프로세서와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DIMM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에서 지원되는 것보다 더 낮은 속도로 메모리를 동작하는 구성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Auto (default)—Memory runs at the maximum speed supported by the system configuratio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n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1333MHz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1066MHz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800MHz</a:t>
            </a:r>
          </a:p>
        </p:txBody>
      </p:sp>
    </p:spTree>
    <p:extLst>
      <p:ext uri="{BB962C8B-B14F-4D97-AF65-F5344CB8AC3E}">
        <p14:creationId xmlns:p14="http://schemas.microsoft.com/office/powerpoint/2010/main" val="19502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2-7.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08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Channel Interleaving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메모리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interleaving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기능을 사용여부 설정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일반적으로 메모리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interleaving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high level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로 사용하면 최대성능을 지원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Enabled (default)—Enables the highest level of interleaving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of </a:t>
            </a: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system memory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Disabled—Does not enable memory interleaving.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21818" y="3114365"/>
            <a:ext cx="9433048" cy="29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Maximum PCI Express Speed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PCI-express device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최대속도를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낮출것인지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설정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이 설정은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high-end cards(10GbE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NIC,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I/O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accelerators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등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성능에 영향을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줄수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있음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Maximum </a:t>
            </a: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Supported (default)—Configures the platform to run at the maximum speed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supported by the platform or the </a:t>
            </a:r>
            <a:r>
              <a:rPr lang="en-US" altLang="ko-KR" sz="1600" kern="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PCIe</a:t>
            </a: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device (whichever is lower.)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err="1">
                <a:latin typeface="맑은 고딕" pitchFamily="50" charset="-127"/>
                <a:ea typeface="맑은 고딕" pitchFamily="50" charset="-127"/>
              </a:rPr>
              <a:t>PCIe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Generation 1.0—Configures the platform to run at </a:t>
            </a:r>
            <a:r>
              <a:rPr lang="en-US" altLang="ko-KR" sz="1600" kern="0" dirty="0" err="1">
                <a:latin typeface="맑은 고딕" pitchFamily="50" charset="-127"/>
                <a:ea typeface="맑은 고딕" pitchFamily="50" charset="-127"/>
              </a:rPr>
              <a:t>PCIe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Generation 1.0, the lowest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speed possible in the </a:t>
            </a:r>
            <a:r>
              <a:rPr lang="en-US" altLang="ko-KR" sz="1600" kern="0" dirty="0" err="1">
                <a:latin typeface="맑은 고딕" pitchFamily="50" charset="-127"/>
                <a:ea typeface="맑은 고딕" pitchFamily="50" charset="-127"/>
              </a:rPr>
              <a:t>PCIe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links.</a:t>
            </a:r>
          </a:p>
        </p:txBody>
      </p:sp>
    </p:spTree>
    <p:extLst>
      <p:ext uri="{BB962C8B-B14F-4D97-AF65-F5344CB8AC3E}">
        <p14:creationId xmlns:p14="http://schemas.microsoft.com/office/powerpoint/2010/main" val="159035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2-8.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167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Dynamic Power Saving Mode Response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 State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스위칭할때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응답시간에 대한 설정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Fast (default)—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Sets a fast response time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..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Slow—Sets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a slow response time. 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21818" y="2790329"/>
            <a:ext cx="9433048" cy="330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Collaborative Power Control 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dirty="0"/>
              <a:t>Processor Clocking Control (PCC) </a:t>
            </a:r>
            <a:r>
              <a:rPr lang="en-US" altLang="ko-KR" sz="1600" dirty="0" smtClean="0"/>
              <a:t>interface</a:t>
            </a:r>
            <a:r>
              <a:rPr lang="ko-KR" altLang="en-US" sz="1600" dirty="0" smtClean="0"/>
              <a:t>를 지원하지 않거나 </a:t>
            </a:r>
            <a:r>
              <a:rPr lang="en-US" altLang="ko-KR" sz="1600" dirty="0" smtClean="0"/>
              <a:t>Power Regular</a:t>
            </a:r>
            <a:r>
              <a:rPr lang="ko-KR" altLang="en-US" sz="1600" dirty="0" smtClean="0"/>
              <a:t>가</a:t>
            </a:r>
            <a:endParaRPr lang="en-US" altLang="ko-KR" sz="1600" dirty="0" smtClean="0"/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Dynamic Power Saving Mode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아닌경우는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영향없음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PCC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인터페이스를 지원하고 </a:t>
            </a:r>
            <a:r>
              <a:rPr lang="en-US" altLang="ko-KR" sz="1600" dirty="0"/>
              <a:t>Power Regular</a:t>
            </a:r>
            <a:r>
              <a:rPr lang="ko-KR" altLang="en-US" sz="1600" dirty="0" smtClean="0"/>
              <a:t>가</a:t>
            </a:r>
            <a:r>
              <a:rPr lang="en-US" altLang="ko-KR" sz="1600" dirty="0" smtClean="0"/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Dynamic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Power Saving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Mode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인 경우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는 프로세서 </a:t>
            </a:r>
            <a:r>
              <a:rPr lang="en-US" altLang="ko-KR" sz="1600" kern="0" dirty="0" err="1" smtClean="0">
                <a:latin typeface="맑은 고딕" pitchFamily="50" charset="-127"/>
                <a:ea typeface="맑은 고딕" pitchFamily="50" charset="-127"/>
              </a:rPr>
              <a:t>freqency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변화를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ROM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 요청함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Enabled (default)—The operating system requests processor frequency changes.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Disabled—The </a:t>
            </a: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operating system does not request processor frequency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changes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※ Hypervisor </a:t>
            </a:r>
            <a:r>
              <a:rPr lang="en-US" altLang="ko-KR" sz="1600" kern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ESXi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5.5</a:t>
            </a:r>
            <a:r>
              <a:rPr lang="ko-KR" altLang="en-US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에서는 안정을 위해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Disabled</a:t>
            </a:r>
            <a:r>
              <a:rPr lang="ko-KR" altLang="en-US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를 유지</a:t>
            </a:r>
            <a:endParaRPr lang="en-US" altLang="ko-KR" sz="1600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1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2-9.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9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Redundant Power Supply Mode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이중화 파워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서플라이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구성을 어떻게 할지 결정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한쪽 파워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서플라이를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낮은 전력소비를 하는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standby mode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로 유지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Balanced Mode (default)—Shares the power delivery equally between all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power supplies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High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Efficiency Mode (Auto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)—odd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or even power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supply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중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random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High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Efficiency Mode (Odd Supply Standby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)—odd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power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supply in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standby.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High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Efficiency Mode (Even Supply Standby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)—even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power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supply in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standby.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00039" y="3906453"/>
            <a:ext cx="9433048" cy="208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Intel DMO Link </a:t>
            </a:r>
            <a:r>
              <a:rPr lang="en-US" altLang="ko-KR" sz="1600" b="1" kern="0" dirty="0" err="1" smtClean="0">
                <a:latin typeface="맑은 고딕" pitchFamily="50" charset="-127"/>
                <a:ea typeface="맑은 고딕" pitchFamily="50" charset="-127"/>
              </a:rPr>
              <a:t>Freqency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프로세서와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south bridge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사이의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link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속도 결정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multiple intel processor (2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개 이상의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CPU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이용가능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it-IT" altLang="ko-KR" sz="1600" kern="0" dirty="0">
                <a:latin typeface="맑은 고딕" pitchFamily="50" charset="-127"/>
                <a:ea typeface="맑은 고딕" pitchFamily="50" charset="-127"/>
              </a:rPr>
              <a:t>Auto (default)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it-IT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it-IT" altLang="ko-KR" sz="1600" kern="0" dirty="0" smtClean="0">
                <a:latin typeface="맑은 고딕" pitchFamily="50" charset="-127"/>
                <a:ea typeface="맑은 고딕" pitchFamily="50" charset="-127"/>
              </a:rPr>
              <a:t> Min </a:t>
            </a:r>
            <a:r>
              <a:rPr lang="it-IT" altLang="ko-KR" sz="1600" kern="0" dirty="0">
                <a:latin typeface="맑은 고딕" pitchFamily="50" charset="-127"/>
                <a:ea typeface="맑은 고딕" pitchFamily="50" charset="-127"/>
              </a:rPr>
              <a:t>QPI Speed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3-1. HPM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9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HPM Power Policy Option 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ESXi5.5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정책을 제공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(P-states, C-states)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High Performance : highest P-state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C1/C1E 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Balanced : Balanced P-states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C3/C6 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Lower Power : Balanced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보다 적극적으로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P-states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C-state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사용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성능감소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Custom : Balanced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와 동일하게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세팅되어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있으나 개별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Parameter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수정가능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1" y="3375107"/>
            <a:ext cx="4498651" cy="340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90" y="4626533"/>
            <a:ext cx="501015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3-2. HPM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126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Advanced Power Setting 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Custom</a:t>
            </a:r>
            <a:r>
              <a:rPr lang="ko-KR" altLang="en-US" sz="1600" kern="0" dirty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선택한 경우 </a:t>
            </a:r>
            <a:r>
              <a:rPr lang="en-US" altLang="ko-KR" sz="1600" dirty="0" smtClean="0">
                <a:latin typeface="+mn-ea"/>
                <a:ea typeface="+mn-ea"/>
              </a:rPr>
              <a:t>“</a:t>
            </a:r>
            <a:r>
              <a:rPr lang="en-US" altLang="ko-KR" sz="1600" dirty="0">
                <a:latin typeface="+mn-ea"/>
                <a:ea typeface="+mn-ea"/>
              </a:rPr>
              <a:t>In custom policy</a:t>
            </a:r>
            <a:r>
              <a:rPr lang="en-US" altLang="ko-KR" sz="1600" dirty="0" smtClean="0">
                <a:latin typeface="+mn-ea"/>
                <a:ea typeface="+mn-ea"/>
              </a:rPr>
              <a:t>.”</a:t>
            </a:r>
            <a:r>
              <a:rPr lang="ko-KR" altLang="en-US" sz="1600" dirty="0" smtClean="0">
                <a:latin typeface="+mn-ea"/>
                <a:ea typeface="+mn-ea"/>
              </a:rPr>
              <a:t>문구를 가진</a:t>
            </a:r>
            <a:r>
              <a:rPr lang="en-US" altLang="ko-KR" sz="1600" kern="0" dirty="0">
                <a:latin typeface="+mn-ea"/>
                <a:ea typeface="+mn-ea"/>
              </a:rPr>
              <a:t> Advanced Power </a:t>
            </a:r>
            <a:r>
              <a:rPr lang="en-US" altLang="ko-KR" sz="1600" kern="0" dirty="0" smtClean="0">
                <a:latin typeface="+mn-ea"/>
                <a:ea typeface="+mn-ea"/>
              </a:rPr>
              <a:t>Setting</a:t>
            </a:r>
            <a:r>
              <a:rPr lang="ko-KR" altLang="en-US" sz="1600" kern="0" dirty="0" smtClean="0">
                <a:latin typeface="+mn-ea"/>
                <a:ea typeface="+mn-ea"/>
              </a:rPr>
              <a:t>에 영향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+mn-ea"/>
                <a:ea typeface="+mn-ea"/>
              </a:rPr>
              <a:t>모든 다른 </a:t>
            </a:r>
            <a:r>
              <a:rPr lang="en-US" altLang="ko-KR" sz="1600" kern="0" dirty="0" smtClean="0">
                <a:latin typeface="+mn-ea"/>
                <a:ea typeface="+mn-ea"/>
              </a:rPr>
              <a:t>power parameter</a:t>
            </a:r>
            <a:r>
              <a:rPr lang="ko-KR" altLang="en-US" sz="1600" kern="0" dirty="0" smtClean="0">
                <a:latin typeface="+mn-ea"/>
                <a:ea typeface="+mn-ea"/>
              </a:rPr>
              <a:t>는 모든 </a:t>
            </a:r>
            <a:r>
              <a:rPr lang="en-US" altLang="ko-KR" sz="1600" kern="0" dirty="0" smtClean="0">
                <a:latin typeface="+mn-ea"/>
                <a:ea typeface="+mn-ea"/>
              </a:rPr>
              <a:t>power management </a:t>
            </a:r>
            <a:r>
              <a:rPr lang="ko-KR" altLang="en-US" sz="1600" kern="0" dirty="0" smtClean="0">
                <a:latin typeface="+mn-ea"/>
                <a:ea typeface="+mn-ea"/>
              </a:rPr>
              <a:t>정책에 영향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12795" r="46430" b="21986"/>
          <a:stretch/>
        </p:blipFill>
        <p:spPr bwMode="auto">
          <a:xfrm>
            <a:off x="828006" y="2150156"/>
            <a:ext cx="7702896" cy="454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3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3-3. HPM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08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err="1" smtClean="0">
                <a:latin typeface="맑은 고딕" pitchFamily="50" charset="-127"/>
                <a:ea typeface="맑은 고딕" pitchFamily="50" charset="-127"/>
              </a:rPr>
              <a:t>Esxtop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2</a:t>
            </a:r>
            <a:r>
              <a:rPr lang="ko-KR" altLang="en-US" sz="1600" kern="0" dirty="0" smtClean="0">
                <a:latin typeface="+mn-ea"/>
                <a:ea typeface="+mn-ea"/>
              </a:rPr>
              <a:t>번째 행 </a:t>
            </a:r>
            <a:r>
              <a:rPr lang="en-US" altLang="ko-KR" sz="1600" kern="0" dirty="0" smtClean="0">
                <a:latin typeface="+mn-ea"/>
                <a:ea typeface="+mn-ea"/>
              </a:rPr>
              <a:t>Host Power supply</a:t>
            </a:r>
            <a:r>
              <a:rPr lang="ko-KR" altLang="en-US" sz="1600" kern="0" dirty="0" smtClean="0">
                <a:latin typeface="+mn-ea"/>
                <a:ea typeface="+mn-ea"/>
              </a:rPr>
              <a:t>의 센서에서 얻어진 정보 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번째 행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Host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P-state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주파수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P0~P8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까지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Logical </a:t>
            </a:r>
            <a:r>
              <a:rPr lang="en-US" altLang="ko-KR" sz="1600" kern="0" dirty="0" err="1" smtClean="0">
                <a:latin typeface="맑은 고딕" pitchFamily="50" charset="-127"/>
                <a:ea typeface="맑은 고딕" pitchFamily="50" charset="-127"/>
              </a:rPr>
              <a:t>cpu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P-state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숫자가 높을수록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Hz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 낮음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C0~C3(C2-&gt;C3, C3-&gt;C6)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까지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Logical C-state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상태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숫자가 높을수록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deep idle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38" y="3078361"/>
            <a:ext cx="6508079" cy="353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9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4. DPM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721080" cy="29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(Distributed Power Management)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err="1" smtClean="0">
                <a:latin typeface="+mn-ea"/>
                <a:ea typeface="+mn-ea"/>
              </a:rPr>
              <a:t>vCenter</a:t>
            </a:r>
            <a:r>
              <a:rPr lang="ko-KR" altLang="en-US" sz="1600" kern="0" dirty="0" smtClean="0">
                <a:latin typeface="+mn-ea"/>
                <a:ea typeface="+mn-ea"/>
              </a:rPr>
              <a:t>의 </a:t>
            </a:r>
            <a:r>
              <a:rPr lang="ko-KR" altLang="en-US" sz="1600" kern="0" dirty="0" err="1" smtClean="0">
                <a:latin typeface="+mn-ea"/>
                <a:ea typeface="+mn-ea"/>
              </a:rPr>
              <a:t>부하량</a:t>
            </a:r>
            <a:r>
              <a:rPr lang="ko-KR" altLang="en-US" sz="1600" kern="0" dirty="0" smtClean="0">
                <a:latin typeface="+mn-ea"/>
                <a:ea typeface="+mn-ea"/>
              </a:rPr>
              <a:t> 판단에 의하여 </a:t>
            </a:r>
            <a:r>
              <a:rPr lang="en-US" altLang="ko-KR" sz="1600" kern="0" dirty="0" smtClean="0">
                <a:latin typeface="+mn-ea"/>
                <a:ea typeface="+mn-ea"/>
              </a:rPr>
              <a:t>Host</a:t>
            </a:r>
            <a:r>
              <a:rPr lang="ko-KR" altLang="en-US" sz="1600" kern="0" dirty="0" smtClean="0">
                <a:latin typeface="+mn-ea"/>
                <a:ea typeface="+mn-ea"/>
              </a:rPr>
              <a:t>를 </a:t>
            </a:r>
            <a:r>
              <a:rPr lang="en-US" altLang="ko-KR" sz="1600" kern="0" dirty="0" smtClean="0">
                <a:latin typeface="+mn-ea"/>
                <a:ea typeface="+mn-ea"/>
              </a:rPr>
              <a:t>Standby mode(Power off, ACPI S5</a:t>
            </a:r>
            <a:r>
              <a:rPr lang="ko-KR" altLang="en-US" sz="1600" kern="0" dirty="0" smtClean="0">
                <a:latin typeface="+mn-ea"/>
                <a:ea typeface="+mn-ea"/>
              </a:rPr>
              <a:t>상태</a:t>
            </a:r>
            <a:r>
              <a:rPr lang="en-US" altLang="ko-KR" sz="1600" kern="0" dirty="0" smtClean="0">
                <a:latin typeface="+mn-ea"/>
                <a:ea typeface="+mn-ea"/>
              </a:rPr>
              <a:t>)</a:t>
            </a:r>
            <a:r>
              <a:rPr lang="ko-KR" altLang="en-US" sz="1600" kern="0" dirty="0" smtClean="0">
                <a:latin typeface="+mn-ea"/>
                <a:ea typeface="+mn-ea"/>
              </a:rPr>
              <a:t> 자동 전환하여 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 </a:t>
            </a:r>
            <a:r>
              <a:rPr lang="ko-KR" altLang="en-US" sz="1600" kern="0" dirty="0" smtClean="0">
                <a:latin typeface="+mn-ea"/>
                <a:ea typeface="+mn-ea"/>
              </a:rPr>
              <a:t>전력소비를 절약하고 </a:t>
            </a:r>
            <a:r>
              <a:rPr lang="ko-KR" altLang="en-US" sz="1600" kern="0" dirty="0" err="1" smtClean="0">
                <a:latin typeface="+mn-ea"/>
                <a:ea typeface="+mn-ea"/>
              </a:rPr>
              <a:t>부하량이</a:t>
            </a:r>
            <a:r>
              <a:rPr lang="ko-KR" altLang="en-US" sz="1600" kern="0" dirty="0" smtClean="0">
                <a:latin typeface="+mn-ea"/>
                <a:ea typeface="+mn-ea"/>
              </a:rPr>
              <a:t> 증가하면 자동으로 </a:t>
            </a:r>
            <a:r>
              <a:rPr lang="en-US" altLang="ko-KR" sz="1600" kern="0" dirty="0" smtClean="0">
                <a:latin typeface="+mn-ea"/>
                <a:ea typeface="+mn-ea"/>
              </a:rPr>
              <a:t>Host Power on</a:t>
            </a:r>
            <a:r>
              <a:rPr lang="ko-KR" altLang="en-US" sz="1600" kern="0" dirty="0" smtClean="0">
                <a:latin typeface="+mn-ea"/>
                <a:ea typeface="+mn-ea"/>
              </a:rPr>
              <a:t>하여 성능을 유지하는 기능 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Host Power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Control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하기 위해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가지 방법 존재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wake-on-LAN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kern="0" dirty="0" err="1">
                <a:latin typeface="맑은 고딕" pitchFamily="50" charset="-127"/>
                <a:ea typeface="맑은 고딕" pitchFamily="50" charset="-127"/>
              </a:rPr>
              <a:t>WoL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packets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사용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ㅇ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Intelligent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Platform Management Interface (IPMI) or HP Integrated Lights-Out (</a:t>
            </a:r>
            <a:r>
              <a:rPr lang="en-US" altLang="ko-KR" sz="1600" kern="0" dirty="0" err="1">
                <a:latin typeface="맑은 고딕" pitchFamily="50" charset="-127"/>
                <a:ea typeface="맑은 고딕" pitchFamily="50" charset="-127"/>
              </a:rPr>
              <a:t>iLO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technology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hlinkClick r:id="rId2"/>
              </a:rPr>
              <a:t>https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  <a:hlinkClick r:id="rId2"/>
              </a:rPr>
              <a:t>://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  <a:hlinkClick r:id="rId2"/>
              </a:rPr>
              <a:t>www.youtube.com/watch?v=hGlH-An8JFI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(DPM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시험동영상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2050" name="Picture 2" descr="C:\Users\user\Desktop\vm_img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6" y="3774518"/>
            <a:ext cx="53340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8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1" t="7852" r="14287" b="39449"/>
          <a:stretch/>
        </p:blipFill>
        <p:spPr bwMode="auto">
          <a:xfrm>
            <a:off x="5047083" y="3510409"/>
            <a:ext cx="5001529" cy="2607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4-1. DPM </a:t>
            </a:r>
            <a:r>
              <a:rPr lang="ko-KR" altLang="en-US" sz="2000" dirty="0" smtClean="0">
                <a:latin typeface="+mn-ea"/>
                <a:ea typeface="+mn-ea"/>
              </a:rPr>
              <a:t>조</a:t>
            </a:r>
            <a:r>
              <a:rPr lang="ko-KR" altLang="en-US" sz="2000" dirty="0">
                <a:latin typeface="+mn-ea"/>
                <a:ea typeface="+mn-ea"/>
              </a:rPr>
              <a:t>건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69" y="882117"/>
            <a:ext cx="964604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조건</a:t>
            </a: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 smtClean="0">
                <a:latin typeface="+mn-ea"/>
                <a:ea typeface="+mn-ea"/>
              </a:rPr>
              <a:t>- </a:t>
            </a:r>
            <a:r>
              <a:rPr lang="en-US" altLang="ko-KR" sz="1600" kern="0" dirty="0">
                <a:latin typeface="+mn-ea"/>
                <a:ea typeface="+mn-ea"/>
              </a:rPr>
              <a:t>VMware Virtual Infrastructure Enterprise Plus </a:t>
            </a:r>
            <a:r>
              <a:rPr lang="ko-KR" altLang="en-US" sz="1600" kern="0" dirty="0" err="1">
                <a:latin typeface="+mn-ea"/>
                <a:ea typeface="+mn-ea"/>
              </a:rPr>
              <a:t>라이센스</a:t>
            </a:r>
            <a:r>
              <a:rPr lang="ko-KR" altLang="en-US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>
                <a:latin typeface="+mn-ea"/>
                <a:ea typeface="+mn-ea"/>
              </a:rPr>
              <a:t>(or it can be purchased separately)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 - </a:t>
            </a:r>
            <a:r>
              <a:rPr lang="en-US" altLang="ko-KR" sz="1600" kern="0" dirty="0" smtClean="0">
                <a:latin typeface="+mn-ea"/>
                <a:ea typeface="+mn-ea"/>
              </a:rPr>
              <a:t>Cluster</a:t>
            </a:r>
            <a:r>
              <a:rPr lang="ko-KR" altLang="en-US" sz="1600" kern="0" dirty="0" smtClean="0">
                <a:latin typeface="+mn-ea"/>
                <a:ea typeface="+mn-ea"/>
              </a:rPr>
              <a:t>에 </a:t>
            </a:r>
            <a:r>
              <a:rPr lang="en-US" altLang="ko-KR" sz="1600" kern="0" dirty="0" smtClean="0">
                <a:latin typeface="+mn-ea"/>
                <a:ea typeface="+mn-ea"/>
              </a:rPr>
              <a:t>2</a:t>
            </a:r>
            <a:r>
              <a:rPr lang="ko-KR" altLang="en-US" sz="1600" kern="0" dirty="0" smtClean="0">
                <a:latin typeface="+mn-ea"/>
                <a:ea typeface="+mn-ea"/>
              </a:rPr>
              <a:t>대 이상의 </a:t>
            </a:r>
            <a:r>
              <a:rPr lang="en-US" altLang="ko-KR" sz="1600" kern="0" dirty="0" err="1" smtClean="0">
                <a:latin typeface="+mn-ea"/>
                <a:ea typeface="+mn-ea"/>
              </a:rPr>
              <a:t>ESXi</a:t>
            </a:r>
            <a:r>
              <a:rPr lang="ko-KR" altLang="en-US" sz="1600" kern="0" dirty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호스트 수용이며 </a:t>
            </a:r>
            <a:r>
              <a:rPr lang="en-US" altLang="ko-KR" sz="1600" kern="0" dirty="0" smtClean="0">
                <a:latin typeface="+mn-ea"/>
                <a:ea typeface="+mn-ea"/>
              </a:rPr>
              <a:t>DRS </a:t>
            </a:r>
            <a:r>
              <a:rPr lang="ko-KR" altLang="en-US" sz="1600" kern="0" dirty="0" smtClean="0">
                <a:latin typeface="+mn-ea"/>
                <a:ea typeface="+mn-ea"/>
              </a:rPr>
              <a:t>완전자동화 기능 </a:t>
            </a:r>
            <a:r>
              <a:rPr lang="en-US" altLang="ko-KR" sz="1600" kern="0" dirty="0" err="1" smtClean="0">
                <a:latin typeface="+mn-ea"/>
                <a:ea typeface="+mn-ea"/>
              </a:rPr>
              <a:t>Trun</a:t>
            </a:r>
            <a:r>
              <a:rPr lang="en-US" altLang="ko-KR" sz="1600" kern="0" dirty="0" smtClean="0">
                <a:latin typeface="+mn-ea"/>
                <a:ea typeface="+mn-ea"/>
              </a:rPr>
              <a:t> on</a:t>
            </a:r>
            <a:endParaRPr lang="en-US" altLang="ko-KR" sz="1600" kern="0" dirty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  - </a:t>
            </a:r>
            <a:r>
              <a:rPr lang="en-US" altLang="ko-KR" sz="1600" kern="0" dirty="0" err="1" smtClean="0">
                <a:latin typeface="+mn-ea"/>
              </a:rPr>
              <a:t>VMkernel</a:t>
            </a:r>
            <a:r>
              <a:rPr lang="ko-KR" altLang="en-US" sz="1600" kern="0" dirty="0" smtClean="0">
                <a:latin typeface="+mn-ea"/>
              </a:rPr>
              <a:t>용 </a:t>
            </a:r>
            <a:r>
              <a:rPr lang="en-US" altLang="ko-KR" sz="1600" kern="0" dirty="0" err="1" smtClean="0">
                <a:latin typeface="+mn-ea"/>
              </a:rPr>
              <a:t>vmnic</a:t>
            </a:r>
            <a:r>
              <a:rPr lang="ko-KR" altLang="en-US" sz="1600" kern="0" dirty="0" smtClean="0">
                <a:latin typeface="+mn-ea"/>
              </a:rPr>
              <a:t>가 </a:t>
            </a:r>
            <a:r>
              <a:rPr lang="en-US" altLang="ko-KR" sz="1600" kern="0" dirty="0" err="1" smtClean="0">
                <a:latin typeface="+mn-ea"/>
              </a:rPr>
              <a:t>ESXi</a:t>
            </a:r>
            <a:r>
              <a:rPr lang="en-US" altLang="ko-KR" sz="1600" kern="0" dirty="0" smtClean="0">
                <a:latin typeface="+mn-ea"/>
              </a:rPr>
              <a:t> </a:t>
            </a:r>
            <a:r>
              <a:rPr lang="ko-KR" altLang="en-US" sz="1600" kern="0" dirty="0" smtClean="0">
                <a:latin typeface="+mn-ea"/>
              </a:rPr>
              <a:t>호스트에 </a:t>
            </a:r>
            <a:r>
              <a:rPr lang="en-US" altLang="ko-KR" sz="1600" kern="0" dirty="0" smtClean="0">
                <a:latin typeface="+mn-ea"/>
                <a:ea typeface="+mn-ea"/>
              </a:rPr>
              <a:t>Wake </a:t>
            </a:r>
            <a:r>
              <a:rPr lang="en-US" altLang="ko-KR" sz="1600" kern="0" dirty="0">
                <a:latin typeface="+mn-ea"/>
                <a:ea typeface="+mn-ea"/>
              </a:rPr>
              <a:t>on LAN (WOL</a:t>
            </a:r>
            <a:r>
              <a:rPr lang="en-US" altLang="ko-KR" sz="1600" kern="0" dirty="0" smtClean="0">
                <a:latin typeface="+mn-ea"/>
                <a:ea typeface="+mn-ea"/>
              </a:rPr>
              <a:t>) </a:t>
            </a:r>
            <a:r>
              <a:rPr lang="ko-KR" altLang="en-US" sz="1600" kern="0" dirty="0" smtClean="0">
                <a:latin typeface="+mn-ea"/>
                <a:ea typeface="+mn-ea"/>
              </a:rPr>
              <a:t>또는 </a:t>
            </a:r>
            <a:r>
              <a:rPr lang="en-US" altLang="ko-KR" sz="1600" kern="0" dirty="0" smtClean="0">
                <a:latin typeface="+mn-ea"/>
                <a:ea typeface="+mn-ea"/>
              </a:rPr>
              <a:t>IPM/</a:t>
            </a:r>
            <a:r>
              <a:rPr lang="en-US" altLang="ko-KR" sz="1600" kern="0" dirty="0" err="1" smtClean="0">
                <a:latin typeface="+mn-ea"/>
                <a:ea typeface="+mn-ea"/>
              </a:rPr>
              <a:t>iLO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지원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 </a:t>
            </a:r>
            <a:r>
              <a:rPr lang="en-US" altLang="ko-KR" sz="1600" kern="0" dirty="0" smtClean="0">
                <a:latin typeface="+mn-ea"/>
                <a:ea typeface="+mn-ea"/>
              </a:rPr>
              <a:t>- </a:t>
            </a:r>
            <a:r>
              <a:rPr lang="ko-KR" altLang="en-US" sz="1600" kern="0" dirty="0" smtClean="0">
                <a:latin typeface="+mn-ea"/>
                <a:ea typeface="+mn-ea"/>
              </a:rPr>
              <a:t>개별 </a:t>
            </a:r>
            <a:r>
              <a:rPr lang="en-US" altLang="ko-KR" sz="1600" kern="0" dirty="0" smtClean="0">
                <a:latin typeface="+mn-ea"/>
                <a:ea typeface="+mn-ea"/>
              </a:rPr>
              <a:t>HOST</a:t>
            </a:r>
            <a:r>
              <a:rPr lang="ko-KR" altLang="en-US" sz="1600" kern="0" dirty="0" smtClean="0">
                <a:latin typeface="+mn-ea"/>
                <a:ea typeface="+mn-ea"/>
              </a:rPr>
              <a:t>별 </a:t>
            </a:r>
            <a:r>
              <a:rPr lang="en-US" altLang="ko-KR" sz="1600" kern="0" dirty="0" smtClean="0">
                <a:latin typeface="+mn-ea"/>
                <a:ea typeface="+mn-ea"/>
              </a:rPr>
              <a:t>standby -&gt; power on </a:t>
            </a:r>
            <a:r>
              <a:rPr lang="ko-KR" altLang="en-US" sz="1600" kern="0" dirty="0" smtClean="0">
                <a:latin typeface="+mn-ea"/>
                <a:ea typeface="+mn-ea"/>
              </a:rPr>
              <a:t>수동으로 확인시험 반드시 필요 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 ※ Broadcom NIC </a:t>
            </a:r>
            <a:r>
              <a:rPr lang="ko-KR" altLang="en-US" sz="1600" kern="0" dirty="0" smtClean="0">
                <a:latin typeface="+mn-ea"/>
                <a:ea typeface="+mn-ea"/>
              </a:rPr>
              <a:t>카드는 </a:t>
            </a:r>
            <a:r>
              <a:rPr lang="en-US" altLang="ko-KR" sz="1600" kern="0" dirty="0" smtClean="0">
                <a:latin typeface="+mn-ea"/>
                <a:ea typeface="+mn-ea"/>
              </a:rPr>
              <a:t>WOL</a:t>
            </a:r>
            <a:r>
              <a:rPr lang="ko-KR" altLang="en-US" sz="1600" kern="0" dirty="0" smtClean="0">
                <a:latin typeface="+mn-ea"/>
                <a:ea typeface="+mn-ea"/>
              </a:rPr>
              <a:t>지원하나 </a:t>
            </a:r>
            <a:r>
              <a:rPr lang="en-US" altLang="ko-KR" sz="1600" kern="0" dirty="0" smtClean="0">
                <a:latin typeface="+mn-ea"/>
                <a:ea typeface="+mn-ea"/>
              </a:rPr>
              <a:t>Intel 8251EB NIC</a:t>
            </a:r>
            <a:r>
              <a:rPr lang="ko-KR" altLang="en-US" sz="1600" kern="0" dirty="0" smtClean="0">
                <a:latin typeface="+mn-ea"/>
                <a:ea typeface="+mn-ea"/>
              </a:rPr>
              <a:t>은 연동스위치에 따라 다름</a:t>
            </a:r>
            <a:r>
              <a:rPr lang="en-US" altLang="ko-KR" sz="1600" kern="0" dirty="0" smtClean="0">
                <a:latin typeface="+mn-ea"/>
                <a:ea typeface="+mn-ea"/>
              </a:rPr>
              <a:t>(</a:t>
            </a:r>
            <a:r>
              <a:rPr lang="ko-KR" altLang="en-US" sz="1600" kern="0" dirty="0" smtClean="0">
                <a:latin typeface="+mn-ea"/>
                <a:ea typeface="+mn-ea"/>
              </a:rPr>
              <a:t>확인필요</a:t>
            </a:r>
            <a:r>
              <a:rPr lang="en-US" altLang="ko-KR" sz="1600" kern="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t="19569" r="16510" b="53606"/>
          <a:stretch/>
        </p:blipFill>
        <p:spPr bwMode="auto">
          <a:xfrm>
            <a:off x="683990" y="3510409"/>
            <a:ext cx="436309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4507023" y="4094521"/>
            <a:ext cx="288032" cy="175614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6199211" y="4972594"/>
            <a:ext cx="1656184" cy="114544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42838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4-2. DPM </a:t>
            </a:r>
            <a:r>
              <a:rPr lang="ko-KR" altLang="en-US" sz="2000" dirty="0" smtClean="0">
                <a:latin typeface="+mn-ea"/>
                <a:ea typeface="+mn-ea"/>
              </a:rPr>
              <a:t>설정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721080" cy="208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① 호스트</a:t>
            </a:r>
            <a:r>
              <a:rPr lang="en-US" altLang="ko-KR" sz="1600" kern="0" dirty="0" smtClean="0">
                <a:latin typeface="+mn-ea"/>
                <a:ea typeface="+mn-ea"/>
              </a:rPr>
              <a:t>-&gt; </a:t>
            </a:r>
            <a:r>
              <a:rPr lang="ko-KR" altLang="en-US" sz="1600" kern="0" dirty="0" smtClean="0">
                <a:latin typeface="+mn-ea"/>
                <a:ea typeface="+mn-ea"/>
              </a:rPr>
              <a:t>구성</a:t>
            </a:r>
            <a:r>
              <a:rPr lang="en-US" altLang="ko-KR" sz="1600" kern="0" dirty="0" smtClean="0">
                <a:latin typeface="+mn-ea"/>
                <a:ea typeface="+mn-ea"/>
              </a:rPr>
              <a:t>-&gt;</a:t>
            </a:r>
            <a:r>
              <a:rPr lang="ko-KR" altLang="en-US" sz="1600" kern="0" dirty="0" smtClean="0">
                <a:latin typeface="+mn-ea"/>
                <a:ea typeface="+mn-ea"/>
              </a:rPr>
              <a:t>네트워킹에 </a:t>
            </a:r>
            <a:r>
              <a:rPr lang="en-US" altLang="ko-KR" sz="1600" kern="0" dirty="0" err="1" smtClean="0">
                <a:latin typeface="+mn-ea"/>
                <a:ea typeface="+mn-ea"/>
              </a:rPr>
              <a:t>VMKernel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포트 </a:t>
            </a:r>
            <a:r>
              <a:rPr lang="en-US" altLang="ko-KR" sz="1600" kern="0" dirty="0" smtClean="0">
                <a:latin typeface="+mn-ea"/>
                <a:ea typeface="+mn-ea"/>
              </a:rPr>
              <a:t>Uplink</a:t>
            </a:r>
            <a:r>
              <a:rPr lang="ko-KR" altLang="en-US" sz="1600" kern="0" dirty="0" smtClean="0">
                <a:latin typeface="+mn-ea"/>
                <a:ea typeface="+mn-ea"/>
              </a:rPr>
              <a:t>가 </a:t>
            </a:r>
            <a:r>
              <a:rPr lang="en-US" altLang="ko-KR" sz="1600" kern="0" dirty="0" smtClean="0">
                <a:latin typeface="+mn-ea"/>
                <a:ea typeface="+mn-ea"/>
              </a:rPr>
              <a:t>WOL </a:t>
            </a:r>
            <a:r>
              <a:rPr lang="ko-KR" altLang="en-US" sz="1600" kern="0" dirty="0" smtClean="0">
                <a:latin typeface="+mn-ea"/>
                <a:ea typeface="+mn-ea"/>
              </a:rPr>
              <a:t>또는 </a:t>
            </a:r>
            <a:r>
              <a:rPr lang="en-US" altLang="ko-KR" sz="1600" kern="0" dirty="0" smtClean="0">
                <a:latin typeface="+mn-ea"/>
                <a:ea typeface="+mn-ea"/>
              </a:rPr>
              <a:t>IPMI/ILO</a:t>
            </a:r>
            <a:r>
              <a:rPr lang="ko-KR" altLang="en-US" sz="1600" kern="0" dirty="0" smtClean="0">
                <a:latin typeface="+mn-ea"/>
                <a:ea typeface="+mn-ea"/>
              </a:rPr>
              <a:t>설정</a:t>
            </a:r>
            <a:r>
              <a:rPr lang="en-US" altLang="ko-KR" sz="1600" kern="0" dirty="0" smtClean="0">
                <a:latin typeface="+mn-ea"/>
                <a:ea typeface="+mn-ea"/>
              </a:rPr>
              <a:t>   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②</a:t>
            </a:r>
            <a:r>
              <a:rPr lang="en-US" altLang="ko-KR" sz="1600" kern="0" dirty="0" smtClean="0">
                <a:latin typeface="+mn-ea"/>
                <a:ea typeface="+mn-ea"/>
              </a:rPr>
              <a:t> DRS </a:t>
            </a:r>
            <a:r>
              <a:rPr lang="ko-KR" altLang="en-US" sz="1600" kern="0" dirty="0" smtClean="0">
                <a:latin typeface="+mn-ea"/>
                <a:ea typeface="+mn-ea"/>
              </a:rPr>
              <a:t>완전자동화 설정 </a:t>
            </a:r>
            <a:r>
              <a:rPr lang="en-US" altLang="ko-KR" sz="1600" kern="0" dirty="0" smtClean="0">
                <a:latin typeface="+mn-ea"/>
                <a:ea typeface="+mn-ea"/>
              </a:rPr>
              <a:t>(</a:t>
            </a:r>
            <a:r>
              <a:rPr lang="ko-KR" altLang="en-US" sz="1600" kern="0" dirty="0" err="1" smtClean="0">
                <a:latin typeface="+mn-ea"/>
                <a:ea typeface="+mn-ea"/>
              </a:rPr>
              <a:t>마이그레이션</a:t>
            </a:r>
            <a:r>
              <a:rPr lang="ko-KR" altLang="en-US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err="1" smtClean="0">
                <a:latin typeface="+mn-ea"/>
                <a:ea typeface="+mn-ea"/>
              </a:rPr>
              <a:t>임계값</a:t>
            </a:r>
            <a:r>
              <a:rPr lang="ko-KR" altLang="en-US" sz="1600" kern="0" dirty="0" smtClean="0">
                <a:latin typeface="+mn-ea"/>
                <a:ea typeface="+mn-ea"/>
              </a:rPr>
              <a:t> 조정필요</a:t>
            </a:r>
            <a:r>
              <a:rPr lang="en-US" altLang="ko-KR" sz="1600" kern="0" dirty="0" smtClean="0">
                <a:latin typeface="+mn-ea"/>
                <a:ea typeface="+mn-ea"/>
              </a:rPr>
              <a:t>) </a:t>
            </a:r>
            <a:endParaRPr lang="en-US" altLang="ko-KR" sz="1600" kern="0" dirty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   </a:t>
            </a:r>
            <a:r>
              <a:rPr lang="ko-KR" altLang="en-US" sz="1600" kern="0" dirty="0" smtClean="0">
                <a:latin typeface="+mn-ea"/>
                <a:ea typeface="+mn-ea"/>
              </a:rPr>
              <a:t>③ </a:t>
            </a:r>
            <a:r>
              <a:rPr lang="en-US" altLang="ko-KR" sz="1600" kern="0" dirty="0" smtClean="0">
                <a:latin typeface="+mn-ea"/>
                <a:ea typeface="+mn-ea"/>
              </a:rPr>
              <a:t>DPM </a:t>
            </a:r>
            <a:r>
              <a:rPr lang="ko-KR" altLang="en-US" sz="1600" kern="0" dirty="0" smtClean="0">
                <a:latin typeface="+mn-ea"/>
                <a:ea typeface="+mn-ea"/>
              </a:rPr>
              <a:t>기능 자동설정 </a:t>
            </a:r>
            <a:r>
              <a:rPr lang="en-US" altLang="ko-KR" sz="1600" kern="0" dirty="0" smtClean="0">
                <a:latin typeface="+mn-ea"/>
                <a:ea typeface="+mn-ea"/>
              </a:rPr>
              <a:t>(DPM </a:t>
            </a:r>
            <a:r>
              <a:rPr lang="ko-KR" altLang="en-US" sz="1600" kern="0" dirty="0" err="1" smtClean="0">
                <a:latin typeface="+mn-ea"/>
                <a:ea typeface="+mn-ea"/>
              </a:rPr>
              <a:t>임계값</a:t>
            </a:r>
            <a:r>
              <a:rPr lang="ko-KR" altLang="en-US" sz="1600" kern="0" dirty="0" smtClean="0">
                <a:latin typeface="+mn-ea"/>
                <a:ea typeface="+mn-ea"/>
              </a:rPr>
              <a:t> 조정필요</a:t>
            </a:r>
            <a:r>
              <a:rPr lang="en-US" altLang="ko-KR" sz="1600" kern="0" dirty="0" smtClean="0">
                <a:latin typeface="+mn-ea"/>
                <a:ea typeface="+mn-ea"/>
              </a:rPr>
              <a:t>) 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④ 호스트 옵션 설정 </a:t>
            </a:r>
            <a:r>
              <a:rPr lang="en-US" altLang="ko-KR" sz="1600" kern="0" dirty="0" smtClean="0">
                <a:latin typeface="+mn-ea"/>
                <a:ea typeface="+mn-ea"/>
              </a:rPr>
              <a:t>(</a:t>
            </a:r>
            <a:r>
              <a:rPr lang="ko-KR" altLang="en-US" sz="1600" kern="0" dirty="0" smtClean="0">
                <a:latin typeface="+mn-ea"/>
                <a:ea typeface="+mn-ea"/>
              </a:rPr>
              <a:t>개별 </a:t>
            </a:r>
            <a:r>
              <a:rPr lang="en-US" altLang="ko-KR" sz="1600" kern="0" dirty="0" smtClean="0">
                <a:latin typeface="+mn-ea"/>
                <a:ea typeface="+mn-ea"/>
              </a:rPr>
              <a:t>HOST </a:t>
            </a:r>
            <a:r>
              <a:rPr lang="ko-KR" altLang="en-US" sz="1600" kern="0" dirty="0" smtClean="0">
                <a:latin typeface="+mn-ea"/>
                <a:ea typeface="+mn-ea"/>
              </a:rPr>
              <a:t>제외설정</a:t>
            </a:r>
            <a:r>
              <a:rPr lang="en-US" altLang="ko-KR" sz="1600" kern="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16325" r="67619" b="32344"/>
          <a:stretch/>
        </p:blipFill>
        <p:spPr bwMode="auto">
          <a:xfrm>
            <a:off x="755998" y="2928011"/>
            <a:ext cx="2916324" cy="305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 t="21211" r="34084" b="23879"/>
          <a:stretch/>
        </p:blipFill>
        <p:spPr bwMode="auto">
          <a:xfrm>
            <a:off x="3664164" y="2928010"/>
            <a:ext cx="2960486" cy="307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1" t="21245" r="33668" b="21342"/>
          <a:stretch/>
        </p:blipFill>
        <p:spPr bwMode="auto">
          <a:xfrm>
            <a:off x="6624650" y="2905508"/>
            <a:ext cx="3275465" cy="310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 bwMode="auto">
          <a:xfrm>
            <a:off x="755998" y="2826333"/>
            <a:ext cx="324036" cy="288032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1</a:t>
            </a:r>
            <a:endParaRPr lang="ko-KR" altLang="en-US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3664164" y="2750766"/>
            <a:ext cx="324036" cy="288032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2</a:t>
            </a:r>
            <a:endParaRPr lang="ko-KR" altLang="en-US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6552642" y="2682317"/>
            <a:ext cx="324036" cy="288032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3</a:t>
            </a:r>
            <a:endParaRPr lang="ko-KR" altLang="en-US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3060255" y="3878498"/>
            <a:ext cx="468052" cy="35199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572422" y="3978461"/>
            <a:ext cx="1980220" cy="100811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7704770" y="4770549"/>
            <a:ext cx="1980220" cy="100811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9044" y="6030689"/>
            <a:ext cx="8621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 smtClean="0"/>
              <a:t>HP </a:t>
            </a:r>
            <a:r>
              <a:rPr lang="ko-KR" altLang="en-US" sz="1200" dirty="0" smtClean="0"/>
              <a:t>서버 </a:t>
            </a:r>
            <a:r>
              <a:rPr lang="en-US" altLang="ko-KR" sz="1200" dirty="0" smtClean="0"/>
              <a:t>WOL </a:t>
            </a:r>
            <a:r>
              <a:rPr lang="ko-KR" altLang="en-US" sz="1200" dirty="0" smtClean="0"/>
              <a:t>기능 </a:t>
            </a:r>
            <a:r>
              <a:rPr lang="en-US" altLang="ko-KR" sz="1200" dirty="0" smtClean="0"/>
              <a:t>ON </a:t>
            </a:r>
            <a:r>
              <a:rPr lang="ko-KR" altLang="en-US" sz="1200" dirty="0" smtClean="0"/>
              <a:t>방법</a:t>
            </a:r>
            <a:r>
              <a:rPr lang="en-US" altLang="ko-KR" sz="1200" dirty="0" smtClean="0"/>
              <a:t>:</a:t>
            </a:r>
          </a:p>
          <a:p>
            <a:pPr algn="l"/>
            <a:r>
              <a:rPr lang="en-US" altLang="ko-KR" sz="1200" dirty="0" smtClean="0"/>
              <a:t>From </a:t>
            </a:r>
            <a:r>
              <a:rPr lang="en-US" altLang="ko-KR" sz="1200" dirty="0"/>
              <a:t>the System Utilities screen, select System </a:t>
            </a:r>
            <a:r>
              <a:rPr lang="en-US" altLang="ko-KR" sz="1200" dirty="0" err="1"/>
              <a:t>Configuration→BIOS</a:t>
            </a:r>
            <a:r>
              <a:rPr lang="en-US" altLang="ko-KR" sz="1200" dirty="0"/>
              <a:t>/Platform Configuration</a:t>
            </a:r>
          </a:p>
          <a:p>
            <a:pPr algn="l"/>
            <a:r>
              <a:rPr lang="en-US" altLang="ko-KR" sz="1200" dirty="0"/>
              <a:t>(RBSU)→Server </a:t>
            </a:r>
            <a:r>
              <a:rPr lang="en-US" altLang="ko-KR" sz="1200" dirty="0" err="1"/>
              <a:t>Availability→Wake-On</a:t>
            </a:r>
            <a:r>
              <a:rPr lang="en-US" altLang="ko-KR" sz="1200" dirty="0"/>
              <a:t> LAN and press Enter.</a:t>
            </a:r>
          </a:p>
          <a:p>
            <a:pPr algn="l"/>
            <a:r>
              <a:rPr lang="en-US" altLang="ko-KR" sz="1200" dirty="0"/>
              <a:t>2. Select a setting and press Enter:</a:t>
            </a:r>
          </a:p>
          <a:p>
            <a:pPr algn="l"/>
            <a:r>
              <a:rPr lang="en-US" altLang="ko-KR" sz="1200" dirty="0"/>
              <a:t>• Enabled</a:t>
            </a:r>
          </a:p>
          <a:p>
            <a:pPr algn="l"/>
            <a:r>
              <a:rPr lang="en-US" altLang="ko-KR" sz="1200" dirty="0"/>
              <a:t>• Disabled (default)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499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828006" y="954125"/>
            <a:ext cx="8172908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400" b="1" dirty="0" smtClean="0">
                <a:latin typeface="+mn-ea"/>
                <a:ea typeface="+mn-ea"/>
              </a:rPr>
              <a:t>1</a:t>
            </a:r>
            <a:r>
              <a:rPr lang="en-US" altLang="ko-KR" sz="2000" b="1" dirty="0" smtClean="0">
                <a:latin typeface="+mn-ea"/>
                <a:ea typeface="+mn-ea"/>
              </a:rPr>
              <a:t>. Power Management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2. BIOS </a:t>
            </a:r>
            <a:r>
              <a:rPr lang="en-US" altLang="ko-KR" sz="2000" b="1" dirty="0">
                <a:latin typeface="+mn-ea"/>
              </a:rPr>
              <a:t>Power Management 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3. HPM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4. DPM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2000" b="1" dirty="0" smtClean="0">
                <a:latin typeface="+mn-ea"/>
                <a:ea typeface="+mn-ea"/>
              </a:rPr>
              <a:t>첨부</a:t>
            </a:r>
            <a:r>
              <a:rPr lang="en-US" altLang="ko-KR" sz="2000" b="1" dirty="0" smtClean="0">
                <a:latin typeface="+mn-ea"/>
                <a:ea typeface="+mn-ea"/>
              </a:rPr>
              <a:t>: ACPI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목차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78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4-3. DPM </a:t>
            </a:r>
            <a:r>
              <a:rPr lang="ko-KR" altLang="en-US" sz="2000" dirty="0" smtClean="0">
                <a:latin typeface="+mn-ea"/>
                <a:ea typeface="+mn-ea"/>
              </a:rPr>
              <a:t>동작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721080" cy="126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동작</a:t>
            </a: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① 수동으로 설정한 경우 </a:t>
            </a:r>
            <a:r>
              <a:rPr lang="en-US" altLang="ko-KR" sz="1600" kern="0" dirty="0" smtClean="0">
                <a:latin typeface="+mn-ea"/>
                <a:ea typeface="+mn-ea"/>
              </a:rPr>
              <a:t>recommend</a:t>
            </a:r>
            <a:r>
              <a:rPr lang="ko-KR" altLang="en-US" sz="1600" kern="0" dirty="0" smtClean="0">
                <a:latin typeface="+mn-ea"/>
                <a:ea typeface="+mn-ea"/>
              </a:rPr>
              <a:t>함 </a:t>
            </a:r>
            <a:r>
              <a:rPr lang="en-US" altLang="ko-KR" sz="1600" kern="0" dirty="0" smtClean="0">
                <a:latin typeface="+mn-ea"/>
                <a:ea typeface="+mn-ea"/>
              </a:rPr>
              <a:t>-&gt; </a:t>
            </a:r>
            <a:r>
              <a:rPr lang="ko-KR" altLang="en-US" sz="1600" kern="0" dirty="0" smtClean="0">
                <a:latin typeface="+mn-ea"/>
                <a:ea typeface="+mn-ea"/>
              </a:rPr>
              <a:t>권장사항 실행 눌러야 동작 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②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자동으로 설정한 경우 </a:t>
            </a:r>
            <a:r>
              <a:rPr lang="ko-KR" altLang="en-US" sz="1600" kern="0" dirty="0" err="1" smtClean="0">
                <a:latin typeface="+mn-ea"/>
                <a:ea typeface="+mn-ea"/>
              </a:rPr>
              <a:t>시행</a:t>
            </a:r>
            <a:r>
              <a:rPr lang="ko-KR" altLang="en-US" sz="1600" kern="0" dirty="0" err="1">
                <a:latin typeface="+mn-ea"/>
                <a:ea typeface="+mn-ea"/>
              </a:rPr>
              <a:t>된</a:t>
            </a:r>
            <a:r>
              <a:rPr lang="ko-KR" altLang="en-US" sz="1600" kern="0" dirty="0" err="1" smtClean="0">
                <a:latin typeface="+mn-ea"/>
                <a:ea typeface="+mn-ea"/>
              </a:rPr>
              <a:t>후</a:t>
            </a:r>
            <a:r>
              <a:rPr lang="ko-KR" altLang="en-US" sz="1600" kern="0" dirty="0" smtClean="0">
                <a:latin typeface="+mn-ea"/>
                <a:ea typeface="+mn-ea"/>
              </a:rPr>
              <a:t> 내역</a:t>
            </a:r>
            <a:r>
              <a:rPr lang="en-US" altLang="ko-KR" sz="1600" kern="0" dirty="0" smtClean="0">
                <a:latin typeface="+mn-ea"/>
                <a:ea typeface="+mn-ea"/>
              </a:rPr>
              <a:t>(history)</a:t>
            </a:r>
            <a:r>
              <a:rPr lang="ko-KR" altLang="en-US" sz="1600" kern="0" dirty="0" smtClean="0">
                <a:latin typeface="+mn-ea"/>
                <a:ea typeface="+mn-ea"/>
              </a:rPr>
              <a:t>에서 확인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endParaRPr lang="en-US" altLang="ko-KR" sz="1600" kern="0" dirty="0">
              <a:latin typeface="+mn-ea"/>
              <a:ea typeface="+mn-ea"/>
            </a:endParaRPr>
          </a:p>
        </p:txBody>
      </p:sp>
      <p:pic>
        <p:nvPicPr>
          <p:cNvPr id="4098" name="Picture 2" descr="C:\Users\user\Desktop\image01612569955993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8" y="2394286"/>
            <a:ext cx="4716524" cy="223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 bwMode="auto">
          <a:xfrm>
            <a:off x="575978" y="2106253"/>
            <a:ext cx="324036" cy="288032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1</a:t>
            </a:r>
            <a:endParaRPr lang="ko-KR" altLang="en-US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5292502" y="2114465"/>
            <a:ext cx="324036" cy="288032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  <a:cs typeface="Arials"/>
              </a:rPr>
              <a:t>2</a:t>
            </a:r>
            <a:endParaRPr lang="ko-KR" altLang="en-US" sz="1200" b="1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" t="16654" r="46202" b="45774"/>
          <a:stretch/>
        </p:blipFill>
        <p:spPr bwMode="auto">
          <a:xfrm>
            <a:off x="5443482" y="2402497"/>
            <a:ext cx="4479658" cy="22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 bwMode="auto">
          <a:xfrm>
            <a:off x="6840674" y="3010459"/>
            <a:ext cx="3082466" cy="4999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616538" y="2646313"/>
            <a:ext cx="1224136" cy="208823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565920" y="4878561"/>
            <a:ext cx="9721080" cy="167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동작알고리즘</a:t>
            </a: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① </a:t>
            </a:r>
            <a:r>
              <a:rPr lang="en-US" altLang="ko-KR" sz="1600" kern="0" dirty="0" smtClean="0">
                <a:latin typeface="+mn-ea"/>
                <a:ea typeface="+mn-ea"/>
              </a:rPr>
              <a:t>Power On </a:t>
            </a:r>
            <a:r>
              <a:rPr lang="ko-KR" altLang="en-US" sz="1600" kern="0" dirty="0" smtClean="0">
                <a:latin typeface="+mn-ea"/>
                <a:ea typeface="+mn-ea"/>
              </a:rPr>
              <a:t>은 과거 </a:t>
            </a:r>
            <a:r>
              <a:rPr lang="en-US" altLang="ko-KR" sz="1600" kern="0" dirty="0" smtClean="0">
                <a:latin typeface="+mn-ea"/>
                <a:ea typeface="+mn-ea"/>
              </a:rPr>
              <a:t>300</a:t>
            </a:r>
            <a:r>
              <a:rPr lang="ko-KR" altLang="en-US" sz="1600" kern="0" dirty="0" smtClean="0">
                <a:latin typeface="+mn-ea"/>
                <a:ea typeface="+mn-ea"/>
              </a:rPr>
              <a:t>초</a:t>
            </a:r>
            <a:r>
              <a:rPr lang="en-US" altLang="ko-KR" sz="1600" kern="0" dirty="0" smtClean="0">
                <a:latin typeface="+mn-ea"/>
                <a:ea typeface="+mn-ea"/>
              </a:rPr>
              <a:t>(5</a:t>
            </a:r>
            <a:r>
              <a:rPr lang="ko-KR" altLang="en-US" sz="1600" kern="0" dirty="0" smtClean="0">
                <a:latin typeface="+mn-ea"/>
                <a:ea typeface="+mn-ea"/>
              </a:rPr>
              <a:t>분</a:t>
            </a:r>
            <a:r>
              <a:rPr lang="en-US" altLang="ko-KR" sz="1600" kern="0" dirty="0" smtClean="0">
                <a:latin typeface="+mn-ea"/>
                <a:ea typeface="+mn-ea"/>
              </a:rPr>
              <a:t>)</a:t>
            </a:r>
            <a:r>
              <a:rPr lang="ko-KR" altLang="en-US" sz="1600" kern="0" dirty="0" smtClean="0">
                <a:latin typeface="+mn-ea"/>
                <a:ea typeface="+mn-ea"/>
              </a:rPr>
              <a:t>간의 </a:t>
            </a:r>
            <a:r>
              <a:rPr lang="ko-KR" altLang="en-US" sz="1600" kern="0" dirty="0" err="1" smtClean="0">
                <a:latin typeface="+mn-ea"/>
                <a:ea typeface="+mn-ea"/>
              </a:rPr>
              <a:t>부하율을</a:t>
            </a:r>
            <a:r>
              <a:rPr lang="ko-KR" altLang="en-US" sz="1600" kern="0" dirty="0" smtClean="0">
                <a:latin typeface="+mn-ea"/>
                <a:ea typeface="+mn-ea"/>
              </a:rPr>
              <a:t> 가지고 계산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②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r>
              <a:rPr lang="en-US" altLang="ko-KR" sz="1600" kern="0" dirty="0">
                <a:latin typeface="+mn-ea"/>
              </a:rPr>
              <a:t>Power </a:t>
            </a:r>
            <a:r>
              <a:rPr lang="en-US" altLang="ko-KR" sz="1600" kern="0" dirty="0" smtClean="0">
                <a:latin typeface="+mn-ea"/>
              </a:rPr>
              <a:t>Off </a:t>
            </a:r>
            <a:r>
              <a:rPr lang="ko-KR" altLang="en-US" sz="1600" kern="0" dirty="0">
                <a:latin typeface="+mn-ea"/>
              </a:rPr>
              <a:t>는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과거 </a:t>
            </a:r>
            <a:r>
              <a:rPr lang="en-US" altLang="ko-KR" sz="1600" kern="0" dirty="0" smtClean="0">
                <a:latin typeface="+mn-ea"/>
              </a:rPr>
              <a:t>2400</a:t>
            </a:r>
            <a:r>
              <a:rPr lang="ko-KR" altLang="en-US" sz="1600" kern="0" dirty="0" smtClean="0">
                <a:latin typeface="+mn-ea"/>
              </a:rPr>
              <a:t>초</a:t>
            </a:r>
            <a:r>
              <a:rPr lang="en-US" altLang="ko-KR" sz="1600" kern="0" dirty="0" smtClean="0">
                <a:latin typeface="+mn-ea"/>
              </a:rPr>
              <a:t>(40</a:t>
            </a:r>
            <a:r>
              <a:rPr lang="ko-KR" altLang="en-US" sz="1600" kern="0" dirty="0" smtClean="0">
                <a:latin typeface="+mn-ea"/>
              </a:rPr>
              <a:t>분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간의 </a:t>
            </a:r>
            <a:r>
              <a:rPr lang="ko-KR" altLang="en-US" sz="1600" kern="0" dirty="0" err="1">
                <a:latin typeface="+mn-ea"/>
              </a:rPr>
              <a:t>부하율을</a:t>
            </a:r>
            <a:r>
              <a:rPr lang="ko-KR" altLang="en-US" sz="1600" kern="0" dirty="0">
                <a:latin typeface="+mn-ea"/>
              </a:rPr>
              <a:t> 가지고 </a:t>
            </a:r>
            <a:r>
              <a:rPr lang="ko-KR" altLang="en-US" sz="1600" kern="0" dirty="0" smtClean="0">
                <a:latin typeface="+mn-ea"/>
              </a:rPr>
              <a:t>계산</a:t>
            </a:r>
            <a:endParaRPr lang="en-US" altLang="ko-KR" sz="1600" kern="0" dirty="0" smtClean="0">
              <a:latin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</a:rPr>
              <a:t>   </a:t>
            </a:r>
            <a:r>
              <a:rPr lang="ko-KR" altLang="en-US" sz="1600" kern="0" dirty="0">
                <a:latin typeface="+mn-ea"/>
              </a:rPr>
              <a:t>③ </a:t>
            </a:r>
            <a:r>
              <a:rPr lang="en-US" altLang="ko-KR" sz="1600" kern="0" dirty="0" smtClean="0">
                <a:latin typeface="+mn-ea"/>
              </a:rPr>
              <a:t>default </a:t>
            </a:r>
            <a:r>
              <a:rPr lang="ko-KR" altLang="en-US" sz="1600" kern="0" dirty="0" err="1" smtClean="0">
                <a:latin typeface="+mn-ea"/>
              </a:rPr>
              <a:t>부하율</a:t>
            </a:r>
            <a:r>
              <a:rPr lang="ko-KR" altLang="en-US" sz="1600" kern="0" dirty="0" smtClean="0">
                <a:latin typeface="+mn-ea"/>
              </a:rPr>
              <a:t> 유지범위 </a:t>
            </a:r>
            <a:r>
              <a:rPr lang="en-US" altLang="ko-KR" sz="1600" dirty="0"/>
              <a:t>45% to 81% (that is, 63% ±18%). </a:t>
            </a:r>
            <a:endParaRPr lang="en-US" altLang="ko-KR" sz="16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54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4-4. DPM </a:t>
            </a:r>
            <a:r>
              <a:rPr lang="ko-KR" altLang="en-US" sz="2000" dirty="0" smtClean="0">
                <a:latin typeface="+mn-ea"/>
                <a:ea typeface="+mn-ea"/>
              </a:rPr>
              <a:t>시</a:t>
            </a:r>
            <a:r>
              <a:rPr lang="ko-KR" altLang="en-US" sz="2000" dirty="0">
                <a:latin typeface="+mn-ea"/>
                <a:ea typeface="+mn-ea"/>
              </a:rPr>
              <a:t>험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721080" cy="208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시험방향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교육센터 서버활용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상용서버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Cluster </a:t>
            </a:r>
            <a:r>
              <a:rPr lang="ko-KR" altLang="en-US" sz="1600" b="1" kern="0" dirty="0" err="1" smtClean="0">
                <a:latin typeface="맑은 고딕" pitchFamily="50" charset="-127"/>
                <a:ea typeface="맑은 고딕" pitchFamily="50" charset="-127"/>
              </a:rPr>
              <a:t>별로적용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, DPM </a:t>
            </a:r>
            <a:r>
              <a:rPr lang="ko-KR" altLang="en-US" sz="1600" b="1" kern="0" dirty="0" err="1" smtClean="0">
                <a:latin typeface="맑은 고딕" pitchFamily="50" charset="-127"/>
                <a:ea typeface="맑은 고딕" pitchFamily="50" charset="-127"/>
              </a:rPr>
              <a:t>임계값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부터 적용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b="1" kern="0" dirty="0" smtClean="0">
                <a:latin typeface="+mn-ea"/>
                <a:ea typeface="+mn-ea"/>
              </a:rPr>
              <a:t>  </a:t>
            </a: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① </a:t>
            </a:r>
            <a:r>
              <a:rPr lang="en-US" altLang="ko-KR" sz="1600" kern="0" dirty="0" smtClean="0">
                <a:latin typeface="+mn-ea"/>
                <a:ea typeface="+mn-ea"/>
              </a:rPr>
              <a:t>Host</a:t>
            </a:r>
            <a:r>
              <a:rPr lang="ko-KR" altLang="en-US" sz="1600" kern="0" dirty="0" smtClean="0">
                <a:latin typeface="+mn-ea"/>
                <a:ea typeface="+mn-ea"/>
              </a:rPr>
              <a:t>가 </a:t>
            </a:r>
            <a:r>
              <a:rPr lang="ko-KR" altLang="en-US" sz="1600" kern="0" dirty="0" err="1" smtClean="0">
                <a:latin typeface="+mn-ea"/>
                <a:ea typeface="+mn-ea"/>
              </a:rPr>
              <a:t>평상운용시</a:t>
            </a:r>
            <a:r>
              <a:rPr lang="ko-KR" altLang="en-US" sz="1600" kern="0" dirty="0" smtClean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, standby mode</a:t>
            </a:r>
            <a:r>
              <a:rPr lang="ko-KR" altLang="en-US" sz="1600" kern="0" dirty="0" smtClean="0">
                <a:latin typeface="+mn-ea"/>
                <a:ea typeface="+mn-ea"/>
              </a:rPr>
              <a:t>로 </a:t>
            </a:r>
            <a:r>
              <a:rPr lang="ko-KR" altLang="en-US" sz="1600" kern="0" dirty="0" err="1" smtClean="0">
                <a:latin typeface="+mn-ea"/>
                <a:ea typeface="+mn-ea"/>
              </a:rPr>
              <a:t>진입했을때</a:t>
            </a:r>
            <a:r>
              <a:rPr lang="ko-KR" altLang="en-US" sz="1600" kern="0" dirty="0" smtClean="0">
                <a:latin typeface="+mn-ea"/>
                <a:ea typeface="+mn-ea"/>
              </a:rPr>
              <a:t> 전력소모량 차이</a:t>
            </a:r>
            <a:r>
              <a:rPr lang="en-US" altLang="ko-KR" sz="1600" kern="0" dirty="0" smtClean="0">
                <a:latin typeface="+mn-ea"/>
                <a:ea typeface="+mn-ea"/>
              </a:rPr>
              <a:t>/</a:t>
            </a:r>
            <a:r>
              <a:rPr lang="ko-KR" altLang="en-US" sz="1600" kern="0" dirty="0" smtClean="0">
                <a:latin typeface="+mn-ea"/>
                <a:ea typeface="+mn-ea"/>
              </a:rPr>
              <a:t>시간당 </a:t>
            </a:r>
            <a:r>
              <a:rPr lang="en-US" altLang="ko-KR" sz="1600" kern="0" dirty="0" smtClean="0">
                <a:latin typeface="+mn-ea"/>
                <a:ea typeface="+mn-ea"/>
              </a:rPr>
              <a:t>(</a:t>
            </a:r>
            <a:r>
              <a:rPr lang="ko-KR" altLang="en-US" sz="1600" kern="0" dirty="0" smtClean="0">
                <a:latin typeface="+mn-ea"/>
                <a:ea typeface="+mn-ea"/>
              </a:rPr>
              <a:t>측정도구 필요</a:t>
            </a:r>
            <a:r>
              <a:rPr lang="en-US" altLang="ko-KR" sz="1600" kern="0" dirty="0" smtClean="0">
                <a:latin typeface="+mn-ea"/>
                <a:ea typeface="+mn-ea"/>
              </a:rPr>
              <a:t>)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②</a:t>
            </a:r>
            <a:r>
              <a:rPr lang="en-US" altLang="ko-KR" sz="1600" kern="0" dirty="0" smtClean="0">
                <a:latin typeface="+mn-ea"/>
                <a:ea typeface="+mn-ea"/>
              </a:rPr>
              <a:t> DPM</a:t>
            </a:r>
            <a:r>
              <a:rPr lang="ko-KR" altLang="en-US" sz="1600" kern="0" dirty="0" smtClean="0">
                <a:latin typeface="+mn-ea"/>
                <a:ea typeface="+mn-ea"/>
              </a:rPr>
              <a:t>시 </a:t>
            </a:r>
            <a:r>
              <a:rPr lang="en-US" altLang="ko-KR" sz="1600" kern="0" dirty="0" smtClean="0">
                <a:latin typeface="+mn-ea"/>
                <a:ea typeface="+mn-ea"/>
              </a:rPr>
              <a:t>Power off</a:t>
            </a:r>
            <a:r>
              <a:rPr lang="ko-KR" altLang="en-US" sz="1600" kern="0" dirty="0" smtClean="0">
                <a:latin typeface="+mn-ea"/>
                <a:ea typeface="+mn-ea"/>
              </a:rPr>
              <a:t>되는 </a:t>
            </a:r>
            <a:r>
              <a:rPr lang="en-US" altLang="ko-KR" sz="1600" kern="0" dirty="0" smtClean="0">
                <a:latin typeface="+mn-ea"/>
                <a:ea typeface="+mn-ea"/>
              </a:rPr>
              <a:t>Host</a:t>
            </a:r>
            <a:r>
              <a:rPr lang="ko-KR" altLang="en-US" sz="1600" kern="0" dirty="0" smtClean="0">
                <a:latin typeface="+mn-ea"/>
                <a:ea typeface="+mn-ea"/>
              </a:rPr>
              <a:t>의 </a:t>
            </a:r>
            <a:r>
              <a:rPr lang="ko-KR" altLang="en-US" sz="1600" kern="0" dirty="0">
                <a:latin typeface="+mn-ea"/>
                <a:ea typeface="+mn-ea"/>
              </a:rPr>
              <a:t>대</a:t>
            </a:r>
            <a:r>
              <a:rPr lang="ko-KR" altLang="en-US" sz="1600" kern="0" dirty="0" smtClean="0">
                <a:latin typeface="+mn-ea"/>
                <a:ea typeface="+mn-ea"/>
              </a:rPr>
              <a:t>수 산출 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   </a:t>
            </a:r>
            <a:r>
              <a:rPr lang="ko-KR" altLang="en-US" sz="1600" kern="0" dirty="0" smtClean="0">
                <a:latin typeface="+mn-ea"/>
                <a:ea typeface="+mn-ea"/>
              </a:rPr>
              <a:t>③ </a:t>
            </a:r>
            <a:r>
              <a:rPr lang="en-US" altLang="ko-KR" sz="1600" kern="0" dirty="0" smtClean="0">
                <a:latin typeface="+mn-ea"/>
                <a:ea typeface="+mn-ea"/>
              </a:rPr>
              <a:t>Host </a:t>
            </a:r>
            <a:r>
              <a:rPr lang="ko-KR" altLang="en-US" sz="1600" kern="0" dirty="0" smtClean="0">
                <a:latin typeface="+mn-ea"/>
                <a:ea typeface="+mn-ea"/>
              </a:rPr>
              <a:t>한대당 하루에 총 </a:t>
            </a:r>
            <a:r>
              <a:rPr lang="ko-KR" altLang="en-US" sz="1600" kern="0" dirty="0" err="1" smtClean="0">
                <a:latin typeface="+mn-ea"/>
                <a:ea typeface="+mn-ea"/>
              </a:rPr>
              <a:t>몇시간</a:t>
            </a:r>
            <a:r>
              <a:rPr lang="ko-KR" altLang="en-US" sz="1600" kern="0" dirty="0" smtClean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Power off</a:t>
            </a:r>
            <a:r>
              <a:rPr lang="ko-KR" altLang="en-US" sz="1600" kern="0" dirty="0" smtClean="0">
                <a:latin typeface="+mn-ea"/>
                <a:ea typeface="+mn-ea"/>
              </a:rPr>
              <a:t>되는 시간 산출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④ 연간 총 </a:t>
            </a:r>
            <a:r>
              <a:rPr lang="en-US" altLang="ko-KR" sz="1600" kern="0" dirty="0" smtClean="0">
                <a:latin typeface="+mn-ea"/>
                <a:ea typeface="+mn-ea"/>
              </a:rPr>
              <a:t>SAVE </a:t>
            </a:r>
            <a:r>
              <a:rPr lang="ko-KR" altLang="en-US" sz="1600" kern="0" dirty="0" smtClean="0">
                <a:latin typeface="+mn-ea"/>
                <a:ea typeface="+mn-ea"/>
              </a:rPr>
              <a:t>전력</a:t>
            </a: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= </a:t>
            </a:r>
            <a:r>
              <a:rPr lang="ko-KR" altLang="en-US" sz="1600" kern="0" dirty="0" smtClean="0">
                <a:latin typeface="+mn-ea"/>
                <a:ea typeface="+mn-ea"/>
              </a:rPr>
              <a:t>① </a:t>
            </a:r>
            <a:r>
              <a:rPr lang="en-US" altLang="ko-KR" sz="1600" kern="0" dirty="0" smtClean="0">
                <a:latin typeface="+mn-ea"/>
                <a:ea typeface="+mn-ea"/>
              </a:rPr>
              <a:t>X </a:t>
            </a:r>
            <a:r>
              <a:rPr lang="ko-KR" altLang="en-US" sz="1600" kern="0" dirty="0" smtClean="0">
                <a:latin typeface="+mn-ea"/>
                <a:ea typeface="+mn-ea"/>
              </a:rPr>
              <a:t>② </a:t>
            </a:r>
            <a:r>
              <a:rPr lang="en-US" altLang="ko-KR" sz="1600" kern="0" dirty="0" smtClean="0">
                <a:latin typeface="+mn-ea"/>
                <a:ea typeface="+mn-ea"/>
              </a:rPr>
              <a:t>X </a:t>
            </a:r>
            <a:r>
              <a:rPr lang="ko-KR" altLang="en-US" sz="1600" kern="0" dirty="0" smtClean="0">
                <a:latin typeface="+mn-ea"/>
                <a:ea typeface="+mn-ea"/>
              </a:rPr>
              <a:t>③ </a:t>
            </a:r>
            <a:r>
              <a:rPr lang="en-US" altLang="ko-KR" sz="1600" kern="0" dirty="0" smtClean="0">
                <a:latin typeface="+mn-ea"/>
                <a:ea typeface="+mn-ea"/>
              </a:rPr>
              <a:t>X 365     </a:t>
            </a:r>
            <a:endParaRPr lang="en-US" altLang="ko-KR" sz="1600" kern="0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524451"/>
              </p:ext>
            </p:extLst>
          </p:nvPr>
        </p:nvGraphicFramePr>
        <p:xfrm>
          <a:off x="828006" y="3402397"/>
          <a:ext cx="6960660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8312"/>
                <a:gridCol w="1832128"/>
                <a:gridCol w="23202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구분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Standby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모드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Power on </a:t>
                      </a:r>
                      <a:r>
                        <a:rPr lang="ko-KR" altLang="en-US" sz="1400" dirty="0" smtClean="0"/>
                        <a:t>모드 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전력소비량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측정필요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Cluster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마다 조금씩 다름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전환시간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90</a:t>
                      </a:r>
                      <a:r>
                        <a:rPr lang="ko-KR" altLang="en-US" sz="1400" dirty="0" smtClean="0"/>
                        <a:t>초 내외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300</a:t>
                      </a:r>
                      <a:r>
                        <a:rPr lang="ko-KR" altLang="en-US" sz="1400" dirty="0" smtClean="0"/>
                        <a:t>초 내외 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전력소비량 </a:t>
                      </a:r>
                      <a:r>
                        <a:rPr lang="en-US" altLang="ko-KR" sz="1400" dirty="0" smtClean="0"/>
                        <a:t>(A</a:t>
                      </a:r>
                      <a:r>
                        <a:rPr lang="ko-KR" altLang="en-US" sz="1400" dirty="0" smtClean="0"/>
                        <a:t>존 </a:t>
                      </a:r>
                      <a:r>
                        <a:rPr lang="en-US" altLang="ko-KR" sz="1400" dirty="0" err="1" smtClean="0"/>
                        <a:t>ora</a:t>
                      </a:r>
                      <a:r>
                        <a:rPr lang="en-US" altLang="ko-KR" sz="1400" dirty="0" smtClean="0"/>
                        <a:t> cluster)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전력소비량 </a:t>
                      </a:r>
                      <a:r>
                        <a:rPr lang="en-US" altLang="ko-KR" sz="1400" dirty="0" smtClean="0"/>
                        <a:t>(B</a:t>
                      </a:r>
                      <a:r>
                        <a:rPr lang="ko-KR" altLang="en-US" sz="1400" dirty="0" smtClean="0"/>
                        <a:t>존 </a:t>
                      </a:r>
                      <a:r>
                        <a:rPr lang="en-US" altLang="ko-KR" sz="1400" dirty="0" err="1" smtClean="0"/>
                        <a:t>ora</a:t>
                      </a:r>
                      <a:r>
                        <a:rPr lang="en-US" altLang="ko-KR" sz="1400" dirty="0" smtClean="0"/>
                        <a:t> cluster)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200~250watt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230~280watt</a:t>
                      </a:r>
                      <a:endParaRPr lang="ko-KR" alt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전력소비량 </a:t>
                      </a:r>
                      <a:r>
                        <a:rPr lang="en-US" altLang="ko-KR" sz="1400" dirty="0" smtClean="0"/>
                        <a:t>(A</a:t>
                      </a:r>
                      <a:r>
                        <a:rPr lang="ko-KR" altLang="en-US" sz="1400" dirty="0" smtClean="0"/>
                        <a:t>존 </a:t>
                      </a:r>
                      <a:r>
                        <a:rPr lang="en-US" altLang="ko-KR" sz="1400" dirty="0" err="1" smtClean="0"/>
                        <a:t>mysql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cluseter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전력소비량 </a:t>
                      </a:r>
                      <a:r>
                        <a:rPr lang="en-US" altLang="ko-KR" sz="1400" dirty="0" smtClean="0"/>
                        <a:t>(B</a:t>
                      </a:r>
                      <a:r>
                        <a:rPr lang="ko-KR" altLang="en-US" sz="1400" dirty="0" smtClean="0"/>
                        <a:t>존 </a:t>
                      </a:r>
                      <a:r>
                        <a:rPr lang="en-US" altLang="ko-KR" sz="1400" dirty="0" err="1" smtClean="0"/>
                        <a:t>mysql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cluseter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230~280watt</a:t>
                      </a:r>
                      <a:endParaRPr lang="ko-KR" altLang="en-US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230~280watt</a:t>
                      </a:r>
                      <a:endParaRPr lang="ko-KR" alt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전력소비량 </a:t>
                      </a:r>
                      <a:r>
                        <a:rPr lang="en-US" altLang="ko-KR" sz="1400" dirty="0" smtClean="0"/>
                        <a:t>(A</a:t>
                      </a:r>
                      <a:r>
                        <a:rPr lang="ko-KR" altLang="en-US" sz="1400" dirty="0" smtClean="0"/>
                        <a:t>존 </a:t>
                      </a:r>
                      <a:r>
                        <a:rPr lang="en-US" altLang="ko-KR" sz="1400" dirty="0" smtClean="0"/>
                        <a:t>was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err="1" smtClean="0"/>
                        <a:t>cluseter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전력소비량 </a:t>
                      </a:r>
                      <a:r>
                        <a:rPr lang="en-US" altLang="ko-KR" sz="1400" dirty="0" smtClean="0"/>
                        <a:t>(B</a:t>
                      </a:r>
                      <a:r>
                        <a:rPr lang="ko-KR" altLang="en-US" sz="1400" dirty="0" smtClean="0"/>
                        <a:t>존 </a:t>
                      </a:r>
                      <a:r>
                        <a:rPr lang="en-US" altLang="ko-KR" sz="1400" dirty="0" smtClean="0"/>
                        <a:t>was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err="1" smtClean="0"/>
                        <a:t>cluseter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170~220watt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170~270watt</a:t>
                      </a:r>
                      <a:endParaRPr lang="ko-KR" altLang="en-US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5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4-5. DPM </a:t>
            </a:r>
            <a:r>
              <a:rPr lang="ko-KR" altLang="en-US" sz="2000" dirty="0" smtClean="0">
                <a:latin typeface="+mn-ea"/>
                <a:ea typeface="+mn-ea"/>
              </a:rPr>
              <a:t>고</a:t>
            </a:r>
            <a:r>
              <a:rPr lang="ko-KR" altLang="en-US" sz="2000" dirty="0">
                <a:latin typeface="+mn-ea"/>
                <a:ea typeface="+mn-ea"/>
              </a:rPr>
              <a:t>급</a:t>
            </a:r>
            <a:r>
              <a:rPr lang="ko-KR" altLang="en-US" sz="2000" dirty="0" smtClean="0">
                <a:latin typeface="+mn-ea"/>
                <a:ea typeface="+mn-ea"/>
              </a:rPr>
              <a:t>옵션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467966" y="918121"/>
            <a:ext cx="9721080" cy="167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고급옵션</a:t>
            </a: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r>
              <a:rPr lang="ko-KR" altLang="en-US" sz="1600" kern="0" dirty="0" smtClean="0">
                <a:latin typeface="+mn-ea"/>
                <a:ea typeface="+mn-ea"/>
              </a:rPr>
              <a:t>① </a:t>
            </a:r>
            <a:r>
              <a:rPr lang="en-US" altLang="ko-KR" sz="1600" kern="0" dirty="0" smtClean="0">
                <a:latin typeface="+mn-ea"/>
                <a:ea typeface="+mn-ea"/>
              </a:rPr>
              <a:t>Power On </a:t>
            </a:r>
            <a:r>
              <a:rPr lang="ko-KR" altLang="en-US" sz="1600" kern="0" dirty="0" smtClean="0">
                <a:latin typeface="+mn-ea"/>
                <a:ea typeface="+mn-ea"/>
              </a:rPr>
              <a:t>은 과거 </a:t>
            </a:r>
            <a:r>
              <a:rPr lang="en-US" altLang="ko-KR" sz="1600" kern="0" dirty="0" smtClean="0">
                <a:latin typeface="+mn-ea"/>
                <a:ea typeface="+mn-ea"/>
              </a:rPr>
              <a:t>300</a:t>
            </a:r>
            <a:r>
              <a:rPr lang="ko-KR" altLang="en-US" sz="1600" kern="0" dirty="0" smtClean="0">
                <a:latin typeface="+mn-ea"/>
                <a:ea typeface="+mn-ea"/>
              </a:rPr>
              <a:t>초</a:t>
            </a:r>
            <a:r>
              <a:rPr lang="en-US" altLang="ko-KR" sz="1600" kern="0" dirty="0" smtClean="0">
                <a:latin typeface="+mn-ea"/>
                <a:ea typeface="+mn-ea"/>
              </a:rPr>
              <a:t>(5</a:t>
            </a:r>
            <a:r>
              <a:rPr lang="ko-KR" altLang="en-US" sz="1600" kern="0" dirty="0" smtClean="0">
                <a:latin typeface="+mn-ea"/>
                <a:ea typeface="+mn-ea"/>
              </a:rPr>
              <a:t>분</a:t>
            </a:r>
            <a:r>
              <a:rPr lang="en-US" altLang="ko-KR" sz="1600" kern="0" dirty="0" smtClean="0">
                <a:latin typeface="+mn-ea"/>
                <a:ea typeface="+mn-ea"/>
              </a:rPr>
              <a:t>)</a:t>
            </a:r>
            <a:r>
              <a:rPr lang="ko-KR" altLang="en-US" sz="1600" kern="0" dirty="0" smtClean="0">
                <a:latin typeface="+mn-ea"/>
                <a:ea typeface="+mn-ea"/>
              </a:rPr>
              <a:t>간의 </a:t>
            </a:r>
            <a:r>
              <a:rPr lang="ko-KR" altLang="en-US" sz="1600" kern="0" dirty="0" err="1" smtClean="0">
                <a:latin typeface="+mn-ea"/>
                <a:ea typeface="+mn-ea"/>
              </a:rPr>
              <a:t>부하율을</a:t>
            </a:r>
            <a:r>
              <a:rPr lang="ko-KR" altLang="en-US" sz="1600" kern="0" dirty="0" smtClean="0">
                <a:latin typeface="+mn-ea"/>
                <a:ea typeface="+mn-ea"/>
              </a:rPr>
              <a:t> 가지고 계산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+mn-ea"/>
                <a:ea typeface="+mn-ea"/>
              </a:rPr>
              <a:t> </a:t>
            </a:r>
            <a:r>
              <a:rPr lang="en-US" altLang="ko-KR" sz="1600" kern="0" dirty="0" smtClean="0">
                <a:latin typeface="+mn-ea"/>
                <a:ea typeface="+mn-ea"/>
              </a:rPr>
              <a:t>  </a:t>
            </a:r>
            <a:r>
              <a:rPr lang="ko-KR" altLang="en-US" sz="1600" kern="0" dirty="0" smtClean="0">
                <a:latin typeface="+mn-ea"/>
                <a:ea typeface="+mn-ea"/>
              </a:rPr>
              <a:t>②</a:t>
            </a:r>
            <a:r>
              <a:rPr lang="en-US" altLang="ko-KR" sz="1600" kern="0" dirty="0" smtClean="0">
                <a:latin typeface="+mn-ea"/>
                <a:ea typeface="+mn-ea"/>
              </a:rPr>
              <a:t> </a:t>
            </a:r>
            <a:r>
              <a:rPr lang="en-US" altLang="ko-KR" sz="1600" kern="0" dirty="0">
                <a:latin typeface="+mn-ea"/>
              </a:rPr>
              <a:t>Power </a:t>
            </a:r>
            <a:r>
              <a:rPr lang="en-US" altLang="ko-KR" sz="1600" kern="0" dirty="0" smtClean="0">
                <a:latin typeface="+mn-ea"/>
              </a:rPr>
              <a:t>Off </a:t>
            </a:r>
            <a:r>
              <a:rPr lang="ko-KR" altLang="en-US" sz="1600" kern="0" dirty="0">
                <a:latin typeface="+mn-ea"/>
              </a:rPr>
              <a:t>는</a:t>
            </a:r>
            <a:r>
              <a:rPr lang="ko-KR" altLang="en-US" sz="1600" kern="0" dirty="0" smtClean="0">
                <a:latin typeface="+mn-ea"/>
              </a:rPr>
              <a:t> </a:t>
            </a:r>
            <a:r>
              <a:rPr lang="ko-KR" altLang="en-US" sz="1600" kern="0" dirty="0">
                <a:latin typeface="+mn-ea"/>
              </a:rPr>
              <a:t>과거 </a:t>
            </a:r>
            <a:r>
              <a:rPr lang="en-US" altLang="ko-KR" sz="1600" kern="0" dirty="0" smtClean="0">
                <a:latin typeface="+mn-ea"/>
              </a:rPr>
              <a:t>2400</a:t>
            </a:r>
            <a:r>
              <a:rPr lang="ko-KR" altLang="en-US" sz="1600" kern="0" dirty="0" smtClean="0">
                <a:latin typeface="+mn-ea"/>
              </a:rPr>
              <a:t>초</a:t>
            </a:r>
            <a:r>
              <a:rPr lang="en-US" altLang="ko-KR" sz="1600" kern="0" dirty="0" smtClean="0">
                <a:latin typeface="+mn-ea"/>
              </a:rPr>
              <a:t>(40</a:t>
            </a:r>
            <a:r>
              <a:rPr lang="ko-KR" altLang="en-US" sz="1600" kern="0" dirty="0" smtClean="0">
                <a:latin typeface="+mn-ea"/>
              </a:rPr>
              <a:t>분</a:t>
            </a:r>
            <a:r>
              <a:rPr lang="en-US" altLang="ko-KR" sz="1600" kern="0" dirty="0">
                <a:latin typeface="+mn-ea"/>
              </a:rPr>
              <a:t>)</a:t>
            </a:r>
            <a:r>
              <a:rPr lang="ko-KR" altLang="en-US" sz="1600" kern="0" dirty="0">
                <a:latin typeface="+mn-ea"/>
              </a:rPr>
              <a:t>간의 </a:t>
            </a:r>
            <a:r>
              <a:rPr lang="ko-KR" altLang="en-US" sz="1600" kern="0" dirty="0" err="1">
                <a:latin typeface="+mn-ea"/>
              </a:rPr>
              <a:t>부하율을</a:t>
            </a:r>
            <a:r>
              <a:rPr lang="ko-KR" altLang="en-US" sz="1600" kern="0" dirty="0">
                <a:latin typeface="+mn-ea"/>
              </a:rPr>
              <a:t> 가지고 </a:t>
            </a:r>
            <a:r>
              <a:rPr lang="ko-KR" altLang="en-US" sz="1600" kern="0" dirty="0" smtClean="0">
                <a:latin typeface="+mn-ea"/>
              </a:rPr>
              <a:t>계산</a:t>
            </a:r>
            <a:endParaRPr lang="en-US" altLang="ko-KR" sz="1600" kern="0" dirty="0" smtClean="0">
              <a:latin typeface="+mn-ea"/>
            </a:endParaRP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</a:rPr>
              <a:t>   </a:t>
            </a:r>
            <a:r>
              <a:rPr lang="ko-KR" altLang="en-US" sz="1600" kern="0" dirty="0">
                <a:latin typeface="+mn-ea"/>
              </a:rPr>
              <a:t>③ </a:t>
            </a:r>
            <a:r>
              <a:rPr lang="en-US" altLang="ko-KR" sz="1600" kern="0" dirty="0" smtClean="0">
                <a:latin typeface="+mn-ea"/>
              </a:rPr>
              <a:t>default </a:t>
            </a:r>
            <a:r>
              <a:rPr lang="ko-KR" altLang="en-US" sz="1600" kern="0" dirty="0" err="1" smtClean="0">
                <a:latin typeface="+mn-ea"/>
              </a:rPr>
              <a:t>부하율</a:t>
            </a:r>
            <a:r>
              <a:rPr lang="ko-KR" altLang="en-US" sz="1600" kern="0" dirty="0" smtClean="0">
                <a:latin typeface="+mn-ea"/>
              </a:rPr>
              <a:t> 유지범위 </a:t>
            </a:r>
            <a:r>
              <a:rPr lang="en-US" altLang="ko-KR" sz="1600" dirty="0"/>
              <a:t>45% to 81% (that is, 63% ±18%). </a:t>
            </a:r>
            <a:endParaRPr lang="en-US" altLang="ko-KR" sz="1600" kern="0" dirty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16640" r="17889" b="16926"/>
          <a:stretch/>
        </p:blipFill>
        <p:spPr bwMode="auto">
          <a:xfrm>
            <a:off x="828006" y="2574305"/>
            <a:ext cx="8136904" cy="435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8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4-6. DPM </a:t>
            </a:r>
            <a:r>
              <a:rPr lang="ko-KR" altLang="en-US" sz="2000" dirty="0" smtClean="0">
                <a:latin typeface="+mn-ea"/>
                <a:ea typeface="+mn-ea"/>
              </a:rPr>
              <a:t>고급옵션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482130" y="804183"/>
            <a:ext cx="5760640" cy="40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고급옵션</a:t>
            </a: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7" t="24733" r="13481" b="14289"/>
          <a:stretch/>
        </p:blipFill>
        <p:spPr bwMode="auto">
          <a:xfrm>
            <a:off x="576424" y="1242157"/>
            <a:ext cx="8280473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 t="50417" r="13650" b="17934"/>
          <a:stretch/>
        </p:blipFill>
        <p:spPr bwMode="auto">
          <a:xfrm>
            <a:off x="556842" y="5058581"/>
            <a:ext cx="8300055" cy="176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8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ko-KR" altLang="en-US" sz="2000" dirty="0" smtClean="0">
                <a:latin typeface="+mn-ea"/>
                <a:ea typeface="+mn-ea"/>
              </a:rPr>
              <a:t>첨</a:t>
            </a:r>
            <a:r>
              <a:rPr lang="ko-KR" altLang="en-US" sz="2000" dirty="0">
                <a:latin typeface="+mn-ea"/>
                <a:ea typeface="+mn-ea"/>
              </a:rPr>
              <a:t>부</a:t>
            </a:r>
            <a:r>
              <a:rPr lang="en-US" altLang="ko-KR" sz="2000" dirty="0" smtClean="0">
                <a:latin typeface="+mn-ea"/>
                <a:ea typeface="+mn-ea"/>
              </a:rPr>
              <a:t>. ACPI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721080" cy="40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ACPI (ACPI Global Power States) 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06758"/>
              </p:ext>
            </p:extLst>
          </p:nvPr>
        </p:nvGraphicFramePr>
        <p:xfrm>
          <a:off x="683990" y="1422177"/>
          <a:ext cx="9037005" cy="36649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7401"/>
                <a:gridCol w="1807401"/>
                <a:gridCol w="1807401"/>
                <a:gridCol w="1807401"/>
                <a:gridCol w="1807401"/>
              </a:tblGrid>
              <a:tr h="7083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GLOBAL SYSTEM STATE	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POWER CONSUMPTION	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SOFTWARE RUNS	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RESTART REQUIRED	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COMMENTS	</a:t>
                      </a:r>
                    </a:p>
                  </a:txBody>
                  <a:tcPr/>
                </a:tc>
              </a:tr>
              <a:tr h="4722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G0 (S0) - Working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Large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Normal running conditions.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7592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G1 (S1-S4) - Sleeping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	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S1: CPU caches flushed and execution halted. Power is maintained.S2: CPU off.S3: Suspend to RAM.S4: Hibernation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7345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G2 (S5) - Soft-off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Very near 0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		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Similar to G3, but some components remain powered on to enable wake-on-LAN.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  <a:tr h="4722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G3 - Mechanical Off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Real-time clock battery only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Safe to pull plug and disassemble.	</a:t>
                      </a: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user\Desktop\04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6" y="5166593"/>
            <a:ext cx="4084960" cy="176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3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>
                <a:latin typeface="+mn-ea"/>
                <a:ea typeface="+mn-ea"/>
              </a:rPr>
              <a:t>1</a:t>
            </a:r>
            <a:r>
              <a:rPr lang="en-US" altLang="ko-KR" sz="2000" dirty="0" smtClean="0">
                <a:latin typeface="+mn-ea"/>
                <a:ea typeface="+mn-ea"/>
              </a:rPr>
              <a:t>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433048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9388" indent="-179388" algn="l" eaLnBrk="0" hangingPunct="0">
              <a:lnSpc>
                <a:spcPct val="150000"/>
              </a:lnSpc>
              <a:spcBef>
                <a:spcPts val="0"/>
              </a:spcBef>
              <a:buSzPct val="120000"/>
              <a:buFont typeface="Wingdings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HPM (Host Power Management)</a:t>
            </a: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BIOS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 Management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기능사용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- ACPI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사용하여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 Management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기능 사용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179388" indent="-179388" algn="l" eaLnBrk="0" hangingPunct="0">
              <a:lnSpc>
                <a:spcPct val="150000"/>
              </a:lnSpc>
              <a:spcBef>
                <a:spcPts val="0"/>
              </a:spcBef>
              <a:buSzPct val="120000"/>
              <a:buFont typeface="Wingdings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600" b="1" kern="0" dirty="0" err="1" smtClean="0">
                <a:latin typeface="맑은 고딕" pitchFamily="50" charset="-127"/>
                <a:ea typeface="맑은 고딕" pitchFamily="50" charset="-127"/>
              </a:rPr>
              <a:t>Distrubuted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Power Management) </a:t>
            </a: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DRS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Sub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기능으로 전략소비량에 따라 서버의 전원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상태를 제어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- 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를 통한 전력제어 기능이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BIOS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에서 활성화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되있어야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함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ct val="150000"/>
              </a:lnSpc>
              <a:spcBef>
                <a:spcPts val="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HPM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DPM</a:t>
            </a:r>
            <a:r>
              <a:rPr lang="ko-KR" altLang="en-US" sz="1600" b="1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관계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- HPM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milliseconds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단위로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Host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를 줄이는 기술이며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DPM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분 또는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그이상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단위로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VM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HOST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 집약함으로써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Host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전력을 줄이는 것으로 상호 보완적인 관계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각각 동작할 때 보다 함께 동작할 때 더 효과적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endParaRPr lang="en-US" altLang="ko-KR" sz="1600" b="1" kern="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0" hangingPunct="0">
              <a:lnSpc>
                <a:spcPct val="150000"/>
              </a:lnSpc>
              <a:spcBef>
                <a:spcPts val="0"/>
              </a:spcBef>
              <a:buSzPct val="120000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7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2. BIOS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9388" indent="-179388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HP ProLiant Gen9 UEFI (BIOS) Power Management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Profile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Power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Regulator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Minimum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Processor Idle Power Core C-State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Minimum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Processor Idle Power Package C-State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Advanced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Power Options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 descr="C:\Users\user\Desktop\20160229_16455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5" t="950" r="14571" b="21892"/>
          <a:stretch/>
        </p:blipFill>
        <p:spPr bwMode="auto">
          <a:xfrm>
            <a:off x="647986" y="3384669"/>
            <a:ext cx="5334177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2-1.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16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9388" indent="-179388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HP ProLiant Gen9 UEFI (BIOS) Power Management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Performance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특징에 묶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어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Power Profile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형태로 제공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(Balanced Power and Performance, Minimum Power Usage, Maximum Performance)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Custom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선택시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각각의 옵션을 선택가능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5" t="16200" r="44807" b="31045"/>
          <a:stretch/>
        </p:blipFill>
        <p:spPr bwMode="auto">
          <a:xfrm>
            <a:off x="936018" y="2394286"/>
            <a:ext cx="7812868" cy="36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46886" r="46649" b="43258"/>
          <a:stretch/>
        </p:blipFill>
        <p:spPr bwMode="auto">
          <a:xfrm>
            <a:off x="943472" y="5994685"/>
            <a:ext cx="7805414" cy="61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아래쪽 화살표 2"/>
          <p:cNvSpPr/>
          <p:nvPr/>
        </p:nvSpPr>
        <p:spPr bwMode="auto">
          <a:xfrm>
            <a:off x="6156598" y="2646313"/>
            <a:ext cx="468052" cy="3852428"/>
          </a:xfrm>
          <a:prstGeom prst="downArrow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11843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2-2.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859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Power</a:t>
            </a:r>
            <a:r>
              <a:rPr lang="ko-KR" altLang="en-US" sz="1600" b="1" kern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Regulator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P-State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를 관리하며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PMAX, PMIN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을 사용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281279"/>
              </p:ext>
            </p:extLst>
          </p:nvPr>
        </p:nvGraphicFramePr>
        <p:xfrm>
          <a:off x="755998" y="1890229"/>
          <a:ext cx="8928992" cy="2981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700"/>
                <a:gridCol w="5118292"/>
              </a:tblGrid>
              <a:tr h="393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Mode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설명</a:t>
                      </a:r>
                      <a:endParaRPr lang="ko-KR" altLang="en-US" sz="1400" dirty="0"/>
                    </a:p>
                  </a:txBody>
                  <a:tcPr/>
                </a:tc>
              </a:tr>
              <a:tr h="5499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Dynamic Power Savings Mode (default)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smtClean="0"/>
                        <a:t>프로세서 사용에 기반하여 자동으로 프로세서 스피드와 </a:t>
                      </a:r>
                      <a:r>
                        <a:rPr lang="ko-KR" altLang="en-US" sz="1400" baseline="0" dirty="0" smtClean="0"/>
                        <a:t> 파워를 변화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smtClean="0"/>
                        <a:t>HP ROM-based </a:t>
                      </a:r>
                      <a:r>
                        <a:rPr lang="ko-KR" altLang="en-US" sz="1400" baseline="0" dirty="0" smtClean="0"/>
                        <a:t>알고리즘을 통해 프로세스를 모니터 제어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aseline="0" dirty="0" smtClean="0"/>
                        <a:t>성능에 영향을 최소화 하면서 전반적이 파워 소비량을 감소</a:t>
                      </a:r>
                      <a:endParaRPr lang="en-US" altLang="ko-KR" sz="1400" baseline="0" dirty="0" smtClean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smtClean="0"/>
                        <a:t>OS</a:t>
                      </a:r>
                      <a:r>
                        <a:rPr lang="ko-KR" altLang="en-US" sz="1400" baseline="0" dirty="0" smtClean="0"/>
                        <a:t>의 지원을 필요로 하지 않음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93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Static Low Power Mode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smtClean="0"/>
                        <a:t>프로세스의 스피드와 파워 소비를 줄임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smtClean="0"/>
                        <a:t>전략소비의 제한이 있는 경우 사용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93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Static High Performance Mode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 smtClean="0"/>
                        <a:t>OS</a:t>
                      </a:r>
                      <a:r>
                        <a:rPr lang="ko-KR" altLang="en-US" sz="1400" dirty="0" smtClean="0"/>
                        <a:t>의 파워관리 정책에 관계없이 최대 파워와 성능을 유지 </a:t>
                      </a:r>
                      <a:endParaRPr lang="en-US" altLang="ko-KR" sz="1400" dirty="0" smtClean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 smtClean="0"/>
                        <a:t>전력소비량에 관계 없이 성능유지가 중요한 경우 사용</a:t>
                      </a:r>
                      <a:endParaRPr lang="en-US" altLang="ko-KR" sz="1400" dirty="0" smtClean="0"/>
                    </a:p>
                  </a:txBody>
                  <a:tcPr/>
                </a:tc>
              </a:tr>
              <a:tr h="393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Control Mode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 smtClean="0"/>
                        <a:t>OS</a:t>
                      </a:r>
                      <a:r>
                        <a:rPr lang="ko-KR" altLang="en-US" sz="1400" dirty="0" smtClean="0"/>
                        <a:t>의 파워관리 정책이 없다면 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ko-KR" altLang="en-US" sz="1400" dirty="0" smtClean="0"/>
                        <a:t>최대 파워와 성능을 유지 </a:t>
                      </a:r>
                      <a:endParaRPr lang="en-US" altLang="ko-K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2-3.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9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Minimum Processor Idle Power Core C-State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OS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가 사용하는 더 낮은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idle power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(C-State)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를 선택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C-State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숫자가 높을수록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idle 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상태에서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더 적은 파워소비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C6 State (default –lowest) 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C3 State 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C1E State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No C-State </a:t>
            </a:r>
            <a:r>
              <a:rPr lang="ko-KR" altLang="en-US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kern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43819" y="3787864"/>
            <a:ext cx="9433048" cy="29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Minimum Processor Idle Power Package C-State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+mn-ea"/>
                <a:ea typeface="+mn-ea"/>
              </a:rPr>
              <a:t>프로세서의 </a:t>
            </a:r>
            <a:r>
              <a:rPr lang="en-US" altLang="ko-KR" sz="1600" kern="0" dirty="0" smtClean="0">
                <a:latin typeface="+mn-ea"/>
                <a:ea typeface="+mn-ea"/>
              </a:rPr>
              <a:t>core</a:t>
            </a:r>
            <a:r>
              <a:rPr lang="ko-KR" altLang="en-US" sz="1600" kern="0" dirty="0" smtClean="0">
                <a:latin typeface="+mn-ea"/>
                <a:ea typeface="+mn-ea"/>
              </a:rPr>
              <a:t>의 </a:t>
            </a:r>
            <a:r>
              <a:rPr lang="en-US" altLang="ko-KR" sz="1600" kern="0" dirty="0" smtClean="0">
                <a:latin typeface="+mn-ea"/>
                <a:ea typeface="+mn-ea"/>
              </a:rPr>
              <a:t>Core C-State</a:t>
            </a:r>
            <a:r>
              <a:rPr lang="ko-KR" altLang="en-US" sz="1600" kern="0" dirty="0" smtClean="0">
                <a:latin typeface="+mn-ea"/>
                <a:ea typeface="+mn-ea"/>
              </a:rPr>
              <a:t>에 기반하여 자동으로 프로세서의 상태를 </a:t>
            </a:r>
            <a:r>
              <a:rPr lang="en-US" altLang="ko-KR" sz="1600" dirty="0" smtClean="0">
                <a:latin typeface="+mn-ea"/>
                <a:ea typeface="+mn-ea"/>
              </a:rPr>
              <a:t>package C-States </a:t>
            </a:r>
            <a:r>
              <a:rPr lang="ko-KR" altLang="en-US" sz="1600" dirty="0" smtClean="0">
                <a:latin typeface="+mn-ea"/>
                <a:ea typeface="+mn-ea"/>
              </a:rPr>
              <a:t>변화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C-State </a:t>
            </a:r>
            <a:r>
              <a:rPr lang="ko-KR" altLang="en-US" sz="1600" kern="0" dirty="0" smtClean="0">
                <a:latin typeface="+mn-ea"/>
                <a:ea typeface="+mn-ea"/>
              </a:rPr>
              <a:t>숫자가 높을수록 </a:t>
            </a:r>
            <a:r>
              <a:rPr lang="en-US" altLang="ko-KR" sz="1600" kern="0" dirty="0">
                <a:latin typeface="+mn-ea"/>
                <a:ea typeface="+mn-ea"/>
              </a:rPr>
              <a:t>idle </a:t>
            </a:r>
            <a:r>
              <a:rPr lang="en-US" altLang="ko-KR" sz="1600" kern="0" dirty="0" smtClean="0">
                <a:latin typeface="+mn-ea"/>
                <a:ea typeface="+mn-ea"/>
              </a:rPr>
              <a:t>package</a:t>
            </a:r>
            <a:r>
              <a:rPr lang="ko-KR" altLang="en-US" sz="1600" kern="0" dirty="0" smtClean="0">
                <a:latin typeface="+mn-ea"/>
                <a:ea typeface="+mn-ea"/>
              </a:rPr>
              <a:t>상태에서 더 적은 파워소비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ko-KR" altLang="en-US" sz="1600" kern="0" dirty="0" smtClean="0">
                <a:latin typeface="+mn-ea"/>
                <a:ea typeface="+mn-ea"/>
              </a:rPr>
              <a:t>이 옵션은 </a:t>
            </a:r>
            <a:r>
              <a:rPr lang="en-US" altLang="ko-KR" sz="1600" kern="0" dirty="0" smtClean="0">
                <a:latin typeface="+mn-ea"/>
                <a:ea typeface="+mn-ea"/>
              </a:rPr>
              <a:t>intel processor</a:t>
            </a:r>
            <a:r>
              <a:rPr lang="ko-KR" altLang="en-US" sz="1600" kern="0" dirty="0" smtClean="0">
                <a:latin typeface="+mn-ea"/>
                <a:ea typeface="+mn-ea"/>
              </a:rPr>
              <a:t>를 가진 서버에서만 사용가능</a:t>
            </a:r>
            <a:endParaRPr lang="en-US" altLang="ko-KR" sz="1600" kern="0" dirty="0" smtClean="0">
              <a:latin typeface="+mn-ea"/>
              <a:ea typeface="+mn-ea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Package C6 (retention) State (default –lowest) 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    </a:t>
            </a:r>
            <a:r>
              <a:rPr lang="en-US" altLang="ko-KR" sz="1600" kern="0" dirty="0">
                <a:latin typeface="+mn-ea"/>
                <a:ea typeface="+mn-ea"/>
              </a:rPr>
              <a:t>Package C6 </a:t>
            </a:r>
            <a:r>
              <a:rPr lang="en-US" altLang="ko-KR" sz="1600" kern="0" dirty="0" smtClean="0">
                <a:latin typeface="+mn-ea"/>
                <a:ea typeface="+mn-ea"/>
              </a:rPr>
              <a:t>(non-retention</a:t>
            </a:r>
            <a:r>
              <a:rPr lang="en-US" altLang="ko-KR" sz="1600" kern="0" dirty="0">
                <a:latin typeface="+mn-ea"/>
                <a:ea typeface="+mn-ea"/>
              </a:rPr>
              <a:t>) </a:t>
            </a:r>
            <a:r>
              <a:rPr lang="en-US" altLang="ko-KR" sz="1600" kern="0" dirty="0" smtClean="0">
                <a:latin typeface="+mn-ea"/>
                <a:ea typeface="+mn-ea"/>
              </a:rPr>
              <a:t>State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+mn-ea"/>
                <a:ea typeface="+mn-ea"/>
              </a:rPr>
              <a:t>    </a:t>
            </a:r>
            <a:r>
              <a:rPr lang="en-US" altLang="ko-KR" sz="1600" kern="0" dirty="0" smtClean="0">
                <a:solidFill>
                  <a:srgbClr val="FF0000"/>
                </a:solidFill>
                <a:latin typeface="+mn-ea"/>
                <a:ea typeface="+mn-ea"/>
              </a:rPr>
              <a:t>No Package State </a:t>
            </a:r>
          </a:p>
        </p:txBody>
      </p:sp>
    </p:spTree>
    <p:extLst>
      <p:ext uri="{BB962C8B-B14F-4D97-AF65-F5344CB8AC3E}">
        <p14:creationId xmlns:p14="http://schemas.microsoft.com/office/powerpoint/2010/main" val="5171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2-4.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4464496" cy="453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Advanced Power Options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Intel QPI Link Power Management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Intel QPI Link Frequency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Energy/Performance Bias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Maximum Memory Bus Frequency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Channel Interleaving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Maximum PCI Express Speed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Dynamic Power Savings Mode Response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Collaborative Power Control`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Redundant Power Supply Mode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  •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Intel DMI Link Frequency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2" descr="C:\Users\user\Desktop\20160229_1646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" r="31101" b="22576"/>
          <a:stretch/>
        </p:blipFill>
        <p:spPr bwMode="auto">
          <a:xfrm>
            <a:off x="4968466" y="1026133"/>
            <a:ext cx="4752528" cy="439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2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2-5. Power Management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3970" y="882117"/>
            <a:ext cx="943304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>
                <a:latin typeface="맑은 고딕" pitchFamily="50" charset="-127"/>
                <a:ea typeface="맑은 고딕" pitchFamily="50" charset="-127"/>
              </a:rPr>
              <a:t>Intel QPI Link Power Management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QPI(Quick Path Interconnect) link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 대한 전력관리 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QPI link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를 사용하지 </a:t>
            </a:r>
            <a:r>
              <a:rPr lang="ko-KR" altLang="en-US" sz="1600" kern="0" dirty="0" err="1" smtClean="0">
                <a:latin typeface="맑은 고딕" pitchFamily="50" charset="-127"/>
                <a:ea typeface="맑은 고딕" pitchFamily="50" charset="-127"/>
              </a:rPr>
              <a:t>않을때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 더 낮은 전력상태 유지 </a:t>
            </a:r>
            <a:endParaRPr lang="en-US" altLang="ko-KR" sz="1600" kern="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multiple intel processor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개 이상의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CPU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이용가능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Enabled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(default)—Enables power management on QPI links.</a:t>
            </a:r>
          </a:p>
          <a:p>
            <a:pPr algn="l" eaLnBrk="0" hangingPunct="0">
              <a:lnSpc>
                <a:spcPts val="2800"/>
              </a:lnSpc>
              <a:spcBef>
                <a:spcPct val="20000"/>
              </a:spcBef>
              <a:buSzPct val="120000"/>
              <a:defRPr/>
            </a:pP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1600" kern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Disabled —Disables </a:t>
            </a:r>
            <a:r>
              <a:rPr lang="en-US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power management on QPI links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503970" y="3344312"/>
            <a:ext cx="9433048" cy="208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ko-KR" sz="1600" b="1" kern="0" dirty="0">
                <a:latin typeface="맑은 고딕" pitchFamily="50" charset="-127"/>
                <a:ea typeface="맑은 고딕" pitchFamily="50" charset="-127"/>
              </a:rPr>
              <a:t>Intel QPI Link </a:t>
            </a:r>
            <a:r>
              <a:rPr lang="en-US" altLang="ko-KR" sz="1600" b="1" kern="0" dirty="0" smtClean="0">
                <a:latin typeface="맑은 고딕" pitchFamily="50" charset="-127"/>
                <a:ea typeface="맑은 고딕" pitchFamily="50" charset="-127"/>
              </a:rPr>
              <a:t>Frequency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QPI(Quick Path Interconnect) link frequency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의 속도를 낮추기 위해 사용  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Tx/>
              <a:buChar char="-"/>
              <a:defRPr/>
            </a:pP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multiple intel processor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1600" kern="0" dirty="0">
                <a:latin typeface="맑은 고딕" pitchFamily="50" charset="-127"/>
                <a:ea typeface="맑은 고딕" pitchFamily="50" charset="-127"/>
              </a:rPr>
              <a:t>개 이상의 </a:t>
            </a:r>
            <a:r>
              <a:rPr lang="en-US" altLang="ko-KR" sz="1600" kern="0" dirty="0">
                <a:latin typeface="맑은 고딕" pitchFamily="50" charset="-127"/>
                <a:ea typeface="맑은 고딕" pitchFamily="50" charset="-127"/>
              </a:rPr>
              <a:t>CPU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에서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kern="0" dirty="0" smtClean="0">
                <a:latin typeface="맑은 고딕" pitchFamily="50" charset="-127"/>
                <a:ea typeface="맑은 고딕" pitchFamily="50" charset="-127"/>
              </a:rPr>
              <a:t>이용가능</a:t>
            </a:r>
            <a:r>
              <a:rPr lang="en-US" altLang="ko-KR" sz="1600" kern="0" dirty="0" smtClean="0"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it-IT" altLang="ko-KR" sz="1600" kern="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Auto (default)</a:t>
            </a:r>
          </a:p>
          <a:p>
            <a:pPr marL="285750" indent="-285750" algn="l" eaLnBrk="0" hangingPunct="0">
              <a:lnSpc>
                <a:spcPts val="2800"/>
              </a:lnSpc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/>
            </a:pPr>
            <a:r>
              <a:rPr lang="it-IT" altLang="ko-KR" sz="1600" kern="0" dirty="0" smtClean="0">
                <a:latin typeface="맑은 고딕" pitchFamily="50" charset="-127"/>
                <a:ea typeface="맑은 고딕" pitchFamily="50" charset="-127"/>
              </a:rPr>
              <a:t>Min </a:t>
            </a:r>
            <a:r>
              <a:rPr lang="it-IT" altLang="ko-KR" sz="1600" kern="0" dirty="0">
                <a:latin typeface="맑은 고딕" pitchFamily="50" charset="-127"/>
                <a:ea typeface="맑은 고딕" pitchFamily="50" charset="-127"/>
              </a:rPr>
              <a:t>QPI Speed</a:t>
            </a:r>
            <a:endParaRPr lang="en-US" altLang="ko-KR" sz="1600" kern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1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smtClean="0"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1474025755</TotalTime>
  <Pages>39</Pages>
  <Words>1815</Words>
  <Application>Microsoft Office PowerPoint</Application>
  <PresentationFormat>사용자 지정</PresentationFormat>
  <Paragraphs>263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1_디자인 사용자 지정</vt:lpstr>
      <vt:lpstr>3_디자인 사용자 지정</vt:lpstr>
      <vt:lpstr>VMware Power Management</vt:lpstr>
      <vt:lpstr>PowerPoint 프레젠테이션</vt:lpstr>
      <vt:lpstr>1. Power Management</vt:lpstr>
      <vt:lpstr>2. BIOS Power Management</vt:lpstr>
      <vt:lpstr>2-1. Power Management</vt:lpstr>
      <vt:lpstr>2-2. Power Management</vt:lpstr>
      <vt:lpstr>2-3. Power Management</vt:lpstr>
      <vt:lpstr>2-4. Power Management</vt:lpstr>
      <vt:lpstr>2-5. Power Management</vt:lpstr>
      <vt:lpstr>2-6. Power Management</vt:lpstr>
      <vt:lpstr>2-7. Power Management</vt:lpstr>
      <vt:lpstr>2-8. Power Management</vt:lpstr>
      <vt:lpstr>2-9. Power Management</vt:lpstr>
      <vt:lpstr>3-1. HPM</vt:lpstr>
      <vt:lpstr>3-2. HPM</vt:lpstr>
      <vt:lpstr>3-3. HPM</vt:lpstr>
      <vt:lpstr>4. DPM 란</vt:lpstr>
      <vt:lpstr>4-1. DPM 조건</vt:lpstr>
      <vt:lpstr>4-2. DPM 설정</vt:lpstr>
      <vt:lpstr>4-3. DPM 동작 </vt:lpstr>
      <vt:lpstr>4-4. DPM 시험 </vt:lpstr>
      <vt:lpstr>4-5. DPM 고급옵션 </vt:lpstr>
      <vt:lpstr>4-6. DPM 고급옵션 </vt:lpstr>
      <vt:lpstr>첨부. ACPI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VMware HA</dc:title>
  <dc:creator>강재준/보라매NOC</dc:creator>
  <cp:lastModifiedBy>user</cp:lastModifiedBy>
  <cp:revision>6048</cp:revision>
  <cp:lastPrinted>2014-04-16T08:01:37Z</cp:lastPrinted>
  <dcterms:created xsi:type="dcterms:W3CDTF">1996-10-14T12:11:22Z</dcterms:created>
  <dcterms:modified xsi:type="dcterms:W3CDTF">2016-03-11T04:14:16Z</dcterms:modified>
</cp:coreProperties>
</file>